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8" r:id="rId4"/>
  </p:sldMasterIdLst>
  <p:notesMasterIdLst>
    <p:notesMasterId r:id="rId11"/>
  </p:notesMasterIdLst>
  <p:handoutMasterIdLst>
    <p:handoutMasterId r:id="rId12"/>
  </p:handoutMasterIdLst>
  <p:sldIdLst>
    <p:sldId id="478" r:id="rId5"/>
    <p:sldId id="487" r:id="rId6"/>
    <p:sldId id="486" r:id="rId7"/>
    <p:sldId id="483" r:id="rId8"/>
    <p:sldId id="482" r:id="rId9"/>
    <p:sldId id="489" r:id="rId10"/>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ona Smith" initials="SS" lastIdx="13" clrIdx="0">
    <p:extLst>
      <p:ext uri="{19B8F6BF-5375-455C-9EA6-DF929625EA0E}">
        <p15:presenceInfo xmlns:p15="http://schemas.microsoft.com/office/powerpoint/2012/main" userId="Shona Smith" providerId="None"/>
      </p:ext>
    </p:extLst>
  </p:cmAuthor>
  <p:cmAuthor id="2" name="Liam Driscoll" initials="LD" lastIdx="1" clrIdx="1">
    <p:extLst>
      <p:ext uri="{19B8F6BF-5375-455C-9EA6-DF929625EA0E}">
        <p15:presenceInfo xmlns:p15="http://schemas.microsoft.com/office/powerpoint/2012/main" userId="Liam Driscoll" providerId="None"/>
      </p:ext>
    </p:extLst>
  </p:cmAuthor>
  <p:cmAuthor id="3" name="Eshika Agrawal" initials="EA" lastIdx="9" clrIdx="2">
    <p:extLst>
      <p:ext uri="{19B8F6BF-5375-455C-9EA6-DF929625EA0E}">
        <p15:presenceInfo xmlns:p15="http://schemas.microsoft.com/office/powerpoint/2012/main" userId="Eshika Agrawal" providerId="None"/>
      </p:ext>
    </p:extLst>
  </p:cmAuthor>
  <p:cmAuthor id="4" name="Smith, Shona" initials="SS" lastIdx="1" clrIdx="3">
    <p:extLst>
      <p:ext uri="{19B8F6BF-5375-455C-9EA6-DF929625EA0E}">
        <p15:presenceInfo xmlns:p15="http://schemas.microsoft.com/office/powerpoint/2012/main" userId="Smith, Sho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D64"/>
    <a:srgbClr val="9CCEFB"/>
    <a:srgbClr val="001771"/>
    <a:srgbClr val="01BCB1"/>
    <a:srgbClr val="9CCDFB"/>
    <a:srgbClr val="FFD900"/>
    <a:srgbClr val="C4DBE6"/>
    <a:srgbClr val="1252DE"/>
    <a:srgbClr val="E0F3F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78" autoAdjust="0"/>
    <p:restoredTop sz="80632" autoAdjust="0"/>
  </p:normalViewPr>
  <p:slideViewPr>
    <p:cSldViewPr snapToGrid="0">
      <p:cViewPr varScale="1">
        <p:scale>
          <a:sx n="52" d="100"/>
          <a:sy n="52" d="100"/>
        </p:scale>
        <p:origin x="1440" y="5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5256" y="22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6.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25B917-7AE3-4DDE-92DA-D3922CAB4431}" type="datetimeFigureOut">
              <a:rPr lang="en-US" smtClean="0"/>
              <a:t>2/12/2025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C68F0F-2553-4734-9976-D457927066FB}" type="slidenum">
              <a:rPr lang="en-US" smtClean="0"/>
              <a:t>‹#›</a:t>
            </a:fld>
            <a:endParaRPr lang="en-US"/>
          </a:p>
        </p:txBody>
      </p:sp>
    </p:spTree>
    <p:custDataLst>
      <p:tags r:id="rId2"/>
    </p:custDataLst>
    <p:extLst>
      <p:ext uri="{BB962C8B-B14F-4D97-AF65-F5344CB8AC3E}">
        <p14:creationId xmlns:p14="http://schemas.microsoft.com/office/powerpoint/2010/main" val="224315648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Schibsted Grotesk" pitchFamily="2" charset="77"/>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Schibsted Grotesk" pitchFamily="2" charset="77"/>
              </a:defRPr>
            </a:lvl1pPr>
          </a:lstStyle>
          <a:p>
            <a:fld id="{FBE61A86-EA3E-4495-8448-EBA3E732ACC4}" type="datetimeFigureOut">
              <a:rPr lang="en-US" smtClean="0"/>
              <a:pPr/>
              <a:t>2/12/2025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Schibsted Grotesk" pitchFamily="2" charset="77"/>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Schibsted Grotesk" pitchFamily="2" charset="77"/>
              </a:defRPr>
            </a:lvl1pPr>
          </a:lstStyle>
          <a:p>
            <a:fld id="{77BC97BF-1DD8-4698-862F-10668A8E00DF}" type="slidenum">
              <a:rPr lang="en-US" smtClean="0"/>
              <a:pPr/>
              <a:t>‹#›</a:t>
            </a:fld>
            <a:endParaRPr lang="en-US" dirty="0"/>
          </a:p>
        </p:txBody>
      </p:sp>
    </p:spTree>
    <p:extLst>
      <p:ext uri="{BB962C8B-B14F-4D97-AF65-F5344CB8AC3E}">
        <p14:creationId xmlns:p14="http://schemas.microsoft.com/office/powerpoint/2010/main" val="103216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Schibsted Grotesk" pitchFamily="2" charset="77"/>
        <a:ea typeface="+mn-ea"/>
        <a:cs typeface="+mn-cs"/>
      </a:defRPr>
    </a:lvl1pPr>
    <a:lvl2pPr marL="457200" algn="l" defTabSz="914400" rtl="0" eaLnBrk="1" latinLnBrk="0" hangingPunct="1">
      <a:defRPr sz="1200" b="0" i="0" kern="1200">
        <a:solidFill>
          <a:schemeClr val="tx1"/>
        </a:solidFill>
        <a:latin typeface="Schibsted Grotesk" pitchFamily="2" charset="77"/>
        <a:ea typeface="+mn-ea"/>
        <a:cs typeface="+mn-cs"/>
      </a:defRPr>
    </a:lvl2pPr>
    <a:lvl3pPr marL="914400" algn="l" defTabSz="914400" rtl="0" eaLnBrk="1" latinLnBrk="0" hangingPunct="1">
      <a:defRPr sz="1200" b="0" i="0" kern="1200">
        <a:solidFill>
          <a:schemeClr val="tx1"/>
        </a:solidFill>
        <a:latin typeface="Schibsted Grotesk" pitchFamily="2" charset="77"/>
        <a:ea typeface="+mn-ea"/>
        <a:cs typeface="+mn-cs"/>
      </a:defRPr>
    </a:lvl3pPr>
    <a:lvl4pPr marL="1371600" algn="l" defTabSz="914400" rtl="0" eaLnBrk="1" latinLnBrk="0" hangingPunct="1">
      <a:defRPr sz="1200" b="0" i="0" kern="1200">
        <a:solidFill>
          <a:schemeClr val="tx1"/>
        </a:solidFill>
        <a:latin typeface="Schibsted Grotesk" pitchFamily="2" charset="77"/>
        <a:ea typeface="+mn-ea"/>
        <a:cs typeface="+mn-cs"/>
      </a:defRPr>
    </a:lvl4pPr>
    <a:lvl5pPr marL="1828800" algn="l" defTabSz="914400" rtl="0" eaLnBrk="1" latinLnBrk="0" hangingPunct="1">
      <a:defRPr sz="1200" b="0" i="0" kern="1200">
        <a:solidFill>
          <a:schemeClr val="tx1"/>
        </a:solidFill>
        <a:latin typeface="Schibsted Grotesk"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C97BF-1DD8-4698-862F-10668A8E00DF}" type="slidenum">
              <a:rPr lang="en-US" smtClean="0"/>
              <a:pPr/>
              <a:t>1</a:t>
            </a:fld>
            <a:endParaRPr lang="en-US"/>
          </a:p>
        </p:txBody>
      </p:sp>
    </p:spTree>
    <p:extLst>
      <p:ext uri="{BB962C8B-B14F-4D97-AF65-F5344CB8AC3E}">
        <p14:creationId xmlns:p14="http://schemas.microsoft.com/office/powerpoint/2010/main" val="135487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to speaker:</a:t>
            </a:r>
          </a:p>
          <a:p>
            <a:r>
              <a:rPr lang="en-GB" b="1" dirty="0"/>
              <a:t>Please start</a:t>
            </a:r>
            <a:r>
              <a:rPr lang="en-GB" b="1" baseline="0" dirty="0"/>
              <a:t> here i</a:t>
            </a:r>
            <a:r>
              <a:rPr lang="en-GB" b="1" dirty="0"/>
              <a:t>f you want</a:t>
            </a:r>
            <a:r>
              <a:rPr lang="en-GB" b="1" baseline="0" dirty="0"/>
              <a:t> to start this conversation with a more general chat about health and wellbeing</a:t>
            </a:r>
            <a:endParaRPr lang="en-GB" b="1" dirty="0"/>
          </a:p>
          <a:p>
            <a:pPr marL="171450" indent="-171450">
              <a:buFont typeface="Arial" panose="020B0604020202020204" pitchFamily="34" charset="0"/>
              <a:buChar char="•"/>
            </a:pPr>
            <a:r>
              <a:rPr lang="en-GB" b="0" dirty="0"/>
              <a:t>Introduce the topic of</a:t>
            </a:r>
            <a:r>
              <a:rPr lang="en-GB" b="0" baseline="0" dirty="0"/>
              <a:t> health and wellbeing in your workplace </a:t>
            </a:r>
            <a:r>
              <a:rPr lang="en-GB" b="0" baseline="0" dirty="0">
                <a:sym typeface="Symbol" panose="05050102010706020507" pitchFamily="18" charset="2"/>
              </a:rPr>
              <a:t> we know it’s something people want to hear about. Over </a:t>
            </a:r>
            <a:r>
              <a:rPr lang="en-GB" sz="1200" kern="1200" dirty="0">
                <a:solidFill>
                  <a:schemeClr val="tx1"/>
                </a:solidFill>
                <a:effectLst/>
                <a:ea typeface="+mn-ea"/>
                <a:cs typeface="+mn-cs"/>
              </a:rPr>
              <a:t>two-thirds of employees have</a:t>
            </a:r>
            <a:r>
              <a:rPr lang="en-GB" sz="1200" kern="1200" baseline="0" dirty="0">
                <a:solidFill>
                  <a:schemeClr val="tx1"/>
                </a:solidFill>
                <a:effectLst/>
                <a:ea typeface="+mn-ea"/>
                <a:cs typeface="+mn-cs"/>
              </a:rPr>
              <a:t> said they </a:t>
            </a:r>
            <a:r>
              <a:rPr lang="en-GB" sz="1200" kern="1200" dirty="0">
                <a:solidFill>
                  <a:schemeClr val="tx1"/>
                </a:solidFill>
                <a:effectLst/>
                <a:ea typeface="+mn-ea"/>
                <a:cs typeface="+mn-cs"/>
              </a:rPr>
              <a:t>want to engage with health and wellbeing initiatives</a:t>
            </a:r>
            <a:r>
              <a:rPr lang="en-GB" sz="1200" kern="1200" baseline="30000" dirty="0">
                <a:solidFill>
                  <a:schemeClr val="tx1"/>
                </a:solidFill>
                <a:effectLst/>
                <a:ea typeface="+mn-ea"/>
                <a:cs typeface="+mn-cs"/>
              </a:rPr>
              <a:t>1</a:t>
            </a:r>
          </a:p>
          <a:p>
            <a:pPr marL="171450" indent="-171450">
              <a:buFont typeface="Arial" panose="020B0604020202020204" pitchFamily="34" charset="0"/>
              <a:buChar char="•"/>
            </a:pPr>
            <a:r>
              <a:rPr lang="en-GB" sz="1200" kern="1200" baseline="0" dirty="0">
                <a:solidFill>
                  <a:schemeClr val="tx1"/>
                </a:solidFill>
                <a:effectLst/>
                <a:ea typeface="+mn-ea"/>
                <a:cs typeface="+mn-cs"/>
              </a:rPr>
              <a:t>Acknowledge that things have been tough over the past few years </a:t>
            </a:r>
            <a:r>
              <a:rPr lang="en-GB" b="0" baseline="0" dirty="0">
                <a:sym typeface="Symbol" panose="05050102010706020507" pitchFamily="18" charset="2"/>
              </a:rPr>
              <a:t> the cost of living crisis (e.g. We know everyone has money worries at the moment), rising levels of poor mental health, coronavirus etc. Here’s a few facts to throw in there, but feel free to add some of your own personal references and stories in too.</a:t>
            </a:r>
          </a:p>
          <a:p>
            <a:pPr marL="628650" lvl="1" indent="-171450">
              <a:buFont typeface="Courier New" panose="02070309020205020404" pitchFamily="49" charset="0"/>
              <a:buChar char="o"/>
            </a:pPr>
            <a:r>
              <a:rPr lang="en-GB" b="0" baseline="0" dirty="0">
                <a:sym typeface="Symbol" panose="05050102010706020507" pitchFamily="18" charset="2"/>
              </a:rPr>
              <a:t>77% of people are either worried or very worried about the impact of the cost of living on their life</a:t>
            </a:r>
            <a:r>
              <a:rPr lang="en-GB" b="0" baseline="30000" dirty="0">
                <a:sym typeface="Symbol" panose="05050102010706020507" pitchFamily="18" charset="2"/>
              </a:rPr>
              <a:t>2</a:t>
            </a:r>
            <a:r>
              <a:rPr lang="en-GB" b="0" baseline="0" dirty="0">
                <a:sym typeface="Symbol" panose="05050102010706020507" pitchFamily="18" charset="2"/>
              </a:rPr>
              <a:t> </a:t>
            </a:r>
          </a:p>
          <a:p>
            <a:pPr marL="628650" lvl="1" indent="-171450">
              <a:buFont typeface="Courier New" panose="02070309020205020404" pitchFamily="49" charset="0"/>
              <a:buChar char="o"/>
            </a:pPr>
            <a:r>
              <a:rPr lang="en-GB" sz="1200" kern="1200" baseline="0" dirty="0">
                <a:solidFill>
                  <a:schemeClr val="tx1"/>
                </a:solidFill>
                <a:effectLst/>
                <a:ea typeface="+mn-ea"/>
                <a:cs typeface="+mn-cs"/>
                <a:sym typeface="Symbol" panose="05050102010706020507" pitchFamily="18" charset="2"/>
              </a:rPr>
              <a:t>Around a third of people said their mental health has got worse since the first wave of the Covid pandemic in March 2020</a:t>
            </a:r>
            <a:r>
              <a:rPr lang="en-GB" sz="1200" kern="1200" baseline="30000" dirty="0">
                <a:solidFill>
                  <a:schemeClr val="tx1"/>
                </a:solidFill>
                <a:effectLst/>
                <a:ea typeface="+mn-ea"/>
                <a:cs typeface="+mn-cs"/>
                <a:sym typeface="Symbol" panose="05050102010706020507" pitchFamily="18" charset="2"/>
              </a:rPr>
              <a:t>3</a:t>
            </a:r>
            <a:endParaRPr lang="en-GB" sz="1200" kern="1200" baseline="30000" dirty="0">
              <a:solidFill>
                <a:schemeClr val="tx1"/>
              </a:solidFill>
              <a:effectLst/>
              <a:ea typeface="+mn-ea"/>
              <a:cs typeface="+mn-cs"/>
            </a:endParaRPr>
          </a:p>
          <a:p>
            <a:pPr marL="171450" indent="-171450">
              <a:buFont typeface="Arial" panose="020B0604020202020204" pitchFamily="34" charset="0"/>
              <a:buChar char="•"/>
            </a:pPr>
            <a:r>
              <a:rPr lang="en-GB" sz="1200" kern="1200" baseline="0" dirty="0">
                <a:solidFill>
                  <a:schemeClr val="tx1"/>
                </a:solidFill>
                <a:effectLst/>
                <a:ea typeface="+mn-ea"/>
                <a:cs typeface="+mn-cs"/>
              </a:rPr>
              <a:t>Start off by talking about what you’ve been doing in your workplace so far </a:t>
            </a:r>
            <a:r>
              <a:rPr lang="en-GB" b="0" baseline="0" dirty="0">
                <a:sym typeface="Symbol" panose="05050102010706020507" pitchFamily="18" charset="2"/>
              </a:rPr>
              <a:t> have you introduced wellbeing days? Offered access to services for your people? Done surveys to gather thoughts and opinions? Shared advice and information on coping strategies?   </a:t>
            </a:r>
            <a:r>
              <a:rPr lang="en-GB" sz="1200" kern="1200" baseline="0" dirty="0">
                <a:solidFill>
                  <a:schemeClr val="tx1"/>
                </a:solidFill>
                <a:effectLst/>
                <a:ea typeface="+mn-ea"/>
                <a:cs typeface="+mn-cs"/>
              </a:rPr>
              <a:t> </a:t>
            </a:r>
            <a:endParaRPr lang="en-GB" b="0" baseline="0" dirty="0"/>
          </a:p>
          <a:p>
            <a:r>
              <a:rPr lang="en-GB" b="0" baseline="30000" dirty="0"/>
              <a:t>1</a:t>
            </a:r>
            <a:r>
              <a:rPr lang="en-GB" b="0" baseline="0" dirty="0"/>
              <a:t> </a:t>
            </a:r>
            <a:r>
              <a:rPr lang="en-GB" b="0" dirty="0"/>
              <a:t>CIPD,</a:t>
            </a:r>
            <a:r>
              <a:rPr lang="en-GB" b="0" baseline="0" dirty="0"/>
              <a:t> April 2021</a:t>
            </a:r>
          </a:p>
          <a:p>
            <a:r>
              <a:rPr lang="en-GB" b="0" baseline="30000" dirty="0"/>
              <a:t>2</a:t>
            </a:r>
            <a:r>
              <a:rPr lang="en-GB" b="0" baseline="0" dirty="0"/>
              <a:t> Gov.uk, June 2022: https://www.ons.gov.uk/peoplepopulationandcommunity/wellbeing/articles/worriesabouttherisingcostsoflivinggreatbritain/apriltomay2022</a:t>
            </a:r>
          </a:p>
          <a:p>
            <a:r>
              <a:rPr lang="en-GB" b="0" baseline="30000" dirty="0"/>
              <a:t>3</a:t>
            </a:r>
            <a:r>
              <a:rPr lang="en-GB" b="0" baseline="0" dirty="0"/>
              <a:t> Mind, last accessed October 2022: https://www.mind.org.uk/coronavirus-we-are-here-for-you/coronavirus-research/</a:t>
            </a:r>
            <a:endParaRPr lang="en-GB" b="0" dirty="0"/>
          </a:p>
        </p:txBody>
      </p:sp>
      <p:sp>
        <p:nvSpPr>
          <p:cNvPr id="4" name="Slide Number Placeholder 3"/>
          <p:cNvSpPr>
            <a:spLocks noGrp="1"/>
          </p:cNvSpPr>
          <p:nvPr>
            <p:ph type="sldNum" sz="quarter" idx="10"/>
          </p:nvPr>
        </p:nvSpPr>
        <p:spPr/>
        <p:txBody>
          <a:bodyPr/>
          <a:lstStyle/>
          <a:p>
            <a:fld id="{77BC97BF-1DD8-4698-862F-10668A8E00DF}" type="slidenum">
              <a:rPr lang="en-US" smtClean="0"/>
              <a:pPr/>
              <a:t>2</a:t>
            </a:fld>
            <a:endParaRPr lang="en-US"/>
          </a:p>
        </p:txBody>
      </p:sp>
    </p:spTree>
    <p:extLst>
      <p:ext uri="{BB962C8B-B14F-4D97-AF65-F5344CB8AC3E}">
        <p14:creationId xmlns:p14="http://schemas.microsoft.com/office/powerpoint/2010/main" val="1087554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to speaker:</a:t>
            </a:r>
          </a:p>
          <a:p>
            <a:r>
              <a:rPr lang="en-GB" b="1" dirty="0"/>
              <a:t>Please</a:t>
            </a:r>
            <a:r>
              <a:rPr lang="en-GB" b="1" baseline="0" dirty="0"/>
              <a:t> start here i</a:t>
            </a:r>
            <a:r>
              <a:rPr lang="en-GB" b="1" dirty="0"/>
              <a:t>f you want</a:t>
            </a:r>
            <a:r>
              <a:rPr lang="en-GB" b="1" baseline="0" dirty="0"/>
              <a:t> to dive straight in and talk about Aviva Smart Health</a:t>
            </a:r>
            <a:endParaRPr lang="en-GB" b="1" dirty="0"/>
          </a:p>
          <a:p>
            <a:pPr marL="171450" indent="-171450">
              <a:buFont typeface="Arial" panose="020B0604020202020204" pitchFamily="34" charset="0"/>
              <a:buChar char="•"/>
            </a:pPr>
            <a:r>
              <a:rPr lang="en-GB" b="0" dirty="0"/>
              <a:t>This</a:t>
            </a:r>
            <a:r>
              <a:rPr lang="en-GB" b="0" baseline="0" dirty="0"/>
              <a:t> is where you demonstrate the value you place on having a happy, healthy workforce </a:t>
            </a:r>
            <a:r>
              <a:rPr lang="en-GB" b="0" baseline="0" dirty="0">
                <a:sym typeface="Symbol" panose="05050102010706020507" pitchFamily="18" charset="2"/>
              </a:rPr>
              <a:t> so you’ve put in place something to help take care of your people. </a:t>
            </a:r>
          </a:p>
          <a:p>
            <a:pPr marL="171450" indent="-171450">
              <a:buFont typeface="Arial" panose="020B0604020202020204" pitchFamily="34" charset="0"/>
              <a:buChar char="•"/>
            </a:pPr>
            <a:r>
              <a:rPr lang="en-GB" b="0" baseline="0" dirty="0">
                <a:sym typeface="Symbol" panose="05050102010706020507" pitchFamily="18" charset="2"/>
              </a:rPr>
              <a:t>Aviva Smart Health is included as part of your workplace insurance with Aviva – for insured employees. As well as the financial protection (here, we’d mention what’s on offer to your people product-wise), you can sign up to and use this.</a:t>
            </a:r>
          </a:p>
          <a:p>
            <a:pPr marL="171450" indent="-171450">
              <a:buFont typeface="Arial" panose="020B0604020202020204" pitchFamily="34" charset="0"/>
              <a:buChar char="•"/>
            </a:pPr>
            <a:r>
              <a:rPr lang="en-GB" b="0" baseline="0" dirty="0">
                <a:sym typeface="Symbol" panose="05050102010706020507" pitchFamily="18" charset="2"/>
              </a:rPr>
              <a:t>Here’s a quick overview of all six services you’ll see on screen  don’t feel like you need to read all these out. It’s just so you’re informed and have that detail to hand. Your people can use Aviva Smart Health as much as they want, whenever they want and their partner and children up to age 21 have access too.</a:t>
            </a:r>
          </a:p>
          <a:p>
            <a:pPr marL="628650" lvl="1" indent="-171450">
              <a:buFont typeface="Courier New" panose="02070309020205020404" pitchFamily="49" charset="0"/>
              <a:buChar char="o"/>
            </a:pPr>
            <a:r>
              <a:rPr lang="en-GB" b="0" baseline="0" dirty="0">
                <a:sym typeface="Symbol" panose="05050102010706020507" pitchFamily="18" charset="2"/>
              </a:rPr>
              <a:t>GP: </a:t>
            </a:r>
            <a:r>
              <a:rPr lang="en-GB" sz="1200" kern="1200" dirty="0">
                <a:solidFill>
                  <a:schemeClr val="tx1"/>
                </a:solidFill>
                <a:effectLst/>
                <a:ea typeface="+mn-ea"/>
                <a:cs typeface="+mn-cs"/>
              </a:rPr>
              <a:t>Managing your health doesn’t always fit in to the 9-5. When you need a GP appointment, you've got unlimited, round-the-clock access to a doctor. The team of UK based experts are on hand for things like medical advice, prescriptions or specialist referrals.</a:t>
            </a:r>
          </a:p>
          <a:p>
            <a:pPr marL="628650" lvl="1" indent="-171450">
              <a:buFont typeface="Courier New" panose="02070309020205020404" pitchFamily="49" charset="0"/>
              <a:buChar char="o"/>
            </a:pPr>
            <a:r>
              <a:rPr lang="en-GB" sz="1200" kern="1200" dirty="0">
                <a:solidFill>
                  <a:schemeClr val="tx1"/>
                </a:solidFill>
                <a:effectLst/>
                <a:ea typeface="+mn-ea"/>
                <a:cs typeface="+mn-cs"/>
              </a:rPr>
              <a:t>Second medical opinion: If you're not 100% sure on your diagnosis or treatment plan, Aviva Smart Health’s there for a second opinion. You’ll be matched with your very own GP case manager to help you through the process. Then an expert in your condition will assess your case and provide recommendations for treatment, whatever it might be.</a:t>
            </a:r>
          </a:p>
          <a:p>
            <a:pPr marL="628650" lvl="1" indent="-171450">
              <a:buFont typeface="Courier New" panose="02070309020205020404" pitchFamily="49" charset="0"/>
              <a:buChar char="o"/>
            </a:pPr>
            <a:r>
              <a:rPr lang="en-GB" sz="1200" kern="1200" dirty="0">
                <a:solidFill>
                  <a:schemeClr val="tx1"/>
                </a:solidFill>
                <a:effectLst/>
                <a:ea typeface="+mn-ea"/>
                <a:cs typeface="+mn-cs"/>
              </a:rPr>
              <a:t>Mental health: If you need someone to talk to, our team of qualified mental health experts are on hand for confidential support. You’ll get the specialist help you need, whether it’s how to cope with stress, anxiety, trauma or depression or dealing with a recent bereavement. There’ll be up to four sessions on offer, because that’s about the right amount according to the experts. More often than not you’ll need less than that, but don’t worry - we’re by your side every step of the way.</a:t>
            </a:r>
          </a:p>
          <a:p>
            <a:pPr marL="628650" lvl="1" indent="-171450">
              <a:buFont typeface="Courier New" panose="02070309020205020404" pitchFamily="49" charset="0"/>
              <a:buChar char="o"/>
            </a:pPr>
            <a:r>
              <a:rPr lang="en-GB" sz="1200" kern="1200" dirty="0">
                <a:solidFill>
                  <a:schemeClr val="tx1"/>
                </a:solidFill>
                <a:effectLst/>
                <a:ea typeface="+mn-ea"/>
                <a:cs typeface="+mn-cs"/>
              </a:rPr>
              <a:t>Online</a:t>
            </a:r>
            <a:r>
              <a:rPr lang="en-GB" sz="1200" kern="1200" baseline="0" dirty="0">
                <a:solidFill>
                  <a:schemeClr val="tx1"/>
                </a:solidFill>
                <a:effectLst/>
                <a:ea typeface="+mn-ea"/>
                <a:cs typeface="+mn-cs"/>
              </a:rPr>
              <a:t> h</a:t>
            </a:r>
            <a:r>
              <a:rPr lang="en-GB" sz="1200" kern="1200" dirty="0">
                <a:solidFill>
                  <a:schemeClr val="tx1"/>
                </a:solidFill>
                <a:effectLst/>
                <a:ea typeface="+mn-ea"/>
                <a:cs typeface="+mn-cs"/>
              </a:rPr>
              <a:t>ealth check: Getting to know our own health is one of the most important things we can do to look after ourselves. The Aviva Smart Health team will give you personalised recommendations and next steps, based on things like your height, weight, heart health and tests and screening that might help. </a:t>
            </a:r>
          </a:p>
          <a:p>
            <a:pPr marL="628650" lvl="1" indent="-171450">
              <a:buFont typeface="Courier New" panose="02070309020205020404" pitchFamily="49" charset="0"/>
              <a:buChar char="o"/>
            </a:pPr>
            <a:r>
              <a:rPr lang="en-GB" sz="1200" kern="1200" dirty="0">
                <a:solidFill>
                  <a:schemeClr val="tx1"/>
                </a:solidFill>
                <a:effectLst/>
                <a:ea typeface="+mn-ea"/>
                <a:cs typeface="+mn-cs"/>
              </a:rPr>
              <a:t>Nutrition: Aviva Smart Health’s team of expert nutritionists are on hand to help you meet your goals. Their tailored weekly menus and recipe ideas will keep you on track, whether you’re trying out meat-free Mondays or need help with your portion sizes.</a:t>
            </a:r>
          </a:p>
          <a:p>
            <a:pPr marL="628650" lvl="1" indent="-171450">
              <a:buFont typeface="Courier New" panose="02070309020205020404" pitchFamily="49" charset="0"/>
              <a:buChar char="o"/>
            </a:pPr>
            <a:r>
              <a:rPr lang="en-GB" sz="1200" kern="1200" dirty="0">
                <a:solidFill>
                  <a:schemeClr val="tx1"/>
                </a:solidFill>
                <a:effectLst/>
                <a:ea typeface="+mn-ea"/>
                <a:cs typeface="+mn-cs"/>
              </a:rPr>
              <a:t>Fitness: Let Aviva Smart Health take the sting out of coming up with a new workout routine with your very own personalised plan. You’ll have a team of coaches and fitness experts keeping you on track,</a:t>
            </a:r>
            <a:r>
              <a:rPr lang="en-GB" sz="1200" kern="1200" baseline="0" dirty="0">
                <a:solidFill>
                  <a:schemeClr val="tx1"/>
                </a:solidFill>
                <a:effectLst/>
                <a:ea typeface="+mn-ea"/>
                <a:cs typeface="+mn-cs"/>
              </a:rPr>
              <a:t> whatever </a:t>
            </a:r>
            <a:r>
              <a:rPr lang="en-GB" sz="1200" kern="1200" dirty="0">
                <a:solidFill>
                  <a:schemeClr val="tx1"/>
                </a:solidFill>
                <a:effectLst/>
                <a:ea typeface="+mn-ea"/>
                <a:cs typeface="+mn-cs"/>
              </a:rPr>
              <a:t>your goals. Whether that’s getting back in to exercise, building upper body strength or training for a marathon.</a:t>
            </a:r>
            <a:endParaRPr lang="en-GB" b="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BC97BF-1DD8-4698-862F-10668A8E00DF}"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594459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a:t>
            </a:r>
            <a:r>
              <a:rPr lang="en-GB" b="1" baseline="0" dirty="0"/>
              <a:t> for speakers:</a:t>
            </a:r>
          </a:p>
          <a:p>
            <a:pPr marL="171450" indent="-171450">
              <a:buFont typeface="Arial" panose="020B0604020202020204" pitchFamily="34" charset="0"/>
              <a:buChar char="•"/>
            </a:pPr>
            <a:r>
              <a:rPr lang="en-GB" b="0" baseline="0" dirty="0"/>
              <a:t>Reassure your people that you’re putting their health and wellbeing in the hands of experts </a:t>
            </a:r>
            <a:r>
              <a:rPr lang="en-GB" b="0" baseline="0" dirty="0">
                <a:sym typeface="Symbol" panose="05050102010706020507" pitchFamily="18" charset="2"/>
              </a:rPr>
              <a:t> and that they’ll have access to a service people really value.</a:t>
            </a:r>
          </a:p>
          <a:p>
            <a:pPr marL="171450" indent="-171450">
              <a:buFont typeface="Arial" panose="020B0604020202020204" pitchFamily="34" charset="0"/>
              <a:buChar char="•"/>
            </a:pPr>
            <a:r>
              <a:rPr lang="en-GB" b="0" baseline="0" dirty="0">
                <a:sym typeface="Symbol" panose="05050102010706020507" pitchFamily="18" charset="2"/>
              </a:rPr>
              <a:t>Research shows Aviva Smart Health is worth around £43 per month for all six services combined </a:t>
            </a:r>
          </a:p>
          <a:p>
            <a:pPr marL="171450" indent="-171450">
              <a:buFont typeface="Arial" panose="020B0604020202020204" pitchFamily="34" charset="0"/>
              <a:buChar char="•"/>
            </a:pPr>
            <a:r>
              <a:rPr lang="en-GB" b="0" baseline="0" dirty="0">
                <a:sym typeface="Symbol" panose="05050102010706020507" pitchFamily="18" charset="2"/>
              </a:rPr>
              <a:t>That’s over £500 per person, per year – in a cost of living crisis, this is really important. </a:t>
            </a:r>
          </a:p>
          <a:p>
            <a:pPr marL="171450" indent="-171450">
              <a:buFont typeface="Arial" panose="020B0604020202020204" pitchFamily="34" charset="0"/>
              <a:buChar char="•"/>
            </a:pPr>
            <a:r>
              <a:rPr lang="en-GB" b="0" baseline="0" dirty="0">
                <a:sym typeface="Symbol" panose="05050102010706020507" pitchFamily="18" charset="2"/>
              </a:rPr>
              <a:t>Remind your people that it’s not only them who can use the service, it’s available to their partner and any children up to the age of 21 too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BC97BF-1DD8-4698-862F-10668A8E00DF}"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88108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 speakers:</a:t>
            </a:r>
          </a:p>
          <a:p>
            <a:pPr marL="171450" indent="-171450">
              <a:buFont typeface="Arial" panose="020B0604020202020204" pitchFamily="34" charset="0"/>
              <a:buChar char="•"/>
            </a:pPr>
            <a:r>
              <a:rPr lang="en-GB" b="0" dirty="0"/>
              <a:t>Encourage your people to get signed up then and</a:t>
            </a:r>
            <a:r>
              <a:rPr lang="en-GB" b="0" baseline="0" dirty="0"/>
              <a:t> there </a:t>
            </a:r>
            <a:r>
              <a:rPr lang="en-GB" b="0" baseline="0" dirty="0">
                <a:sym typeface="Symbol" panose="05050102010706020507" pitchFamily="18" charset="2"/>
              </a:rPr>
              <a:t> so that if they need Aviva Smart Health, they’re good to go</a:t>
            </a:r>
          </a:p>
          <a:p>
            <a:pPr marL="171450" indent="-171450">
              <a:buFont typeface="Arial" panose="020B0604020202020204" pitchFamily="34" charset="0"/>
              <a:buChar char="•"/>
            </a:pPr>
            <a:r>
              <a:rPr lang="en-GB" b="0" baseline="0" dirty="0">
                <a:sym typeface="Symbol" panose="05050102010706020507" pitchFamily="18" charset="2"/>
              </a:rPr>
              <a:t>All six services can be accessed on the app (available from Apple’s App Store and the Google Play store on Android) or via the website  people use the same log in details for both</a:t>
            </a:r>
          </a:p>
          <a:p>
            <a:pPr marL="171450" indent="-171450">
              <a:buFont typeface="Arial" panose="020B0604020202020204" pitchFamily="34" charset="0"/>
              <a:buChar char="•"/>
            </a:pPr>
            <a:r>
              <a:rPr lang="en-GB" b="0" baseline="0" dirty="0">
                <a:sym typeface="Symbol" panose="05050102010706020507" pitchFamily="18" charset="2"/>
              </a:rPr>
              <a:t>Any children under 18 will need to be added on a parent’s profile, but any partners or older children can download the app on their own device and make their own account</a:t>
            </a:r>
          </a:p>
          <a:p>
            <a:pPr marL="171450" indent="-171450">
              <a:buFont typeface="Arial" panose="020B0604020202020204" pitchFamily="34" charset="0"/>
              <a:buChar char="•"/>
            </a:pPr>
            <a:r>
              <a:rPr lang="en-GB" b="0" baseline="0" dirty="0">
                <a:sym typeface="Symbol" panose="05050102010706020507" pitchFamily="18" charset="2"/>
              </a:rPr>
              <a:t>You might want to have a think about using other items available on the employer hub at the end of the session  could you print copies of the leaflet as a take away, point out where the posters are in your workplace or use email template number one to send a follow up to to your people?</a:t>
            </a:r>
            <a:endParaRPr lang="en-GB" b="0" dirty="0"/>
          </a:p>
        </p:txBody>
      </p:sp>
      <p:sp>
        <p:nvSpPr>
          <p:cNvPr id="4" name="Slide Number Placeholder 3"/>
          <p:cNvSpPr>
            <a:spLocks noGrp="1"/>
          </p:cNvSpPr>
          <p:nvPr>
            <p:ph type="sldNum" sz="quarter" idx="10"/>
          </p:nvPr>
        </p:nvSpPr>
        <p:spPr/>
        <p:txBody>
          <a:bodyPr/>
          <a:lstStyle/>
          <a:p>
            <a:fld id="{77BC97BF-1DD8-4698-862F-10668A8E00DF}" type="slidenum">
              <a:rPr lang="en-US" smtClean="0"/>
              <a:pPr/>
              <a:t>5</a:t>
            </a:fld>
            <a:endParaRPr lang="en-US"/>
          </a:p>
        </p:txBody>
      </p:sp>
    </p:spTree>
    <p:extLst>
      <p:ext uri="{BB962C8B-B14F-4D97-AF65-F5344CB8AC3E}">
        <p14:creationId xmlns:p14="http://schemas.microsoft.com/office/powerpoint/2010/main" val="978986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C97BF-1DD8-4698-862F-10668A8E00DF}" type="slidenum">
              <a:rPr lang="en-US" smtClean="0"/>
              <a:pPr/>
              <a:t>6</a:t>
            </a:fld>
            <a:endParaRPr lang="en-US" dirty="0"/>
          </a:p>
        </p:txBody>
      </p:sp>
    </p:spTree>
    <p:extLst>
      <p:ext uri="{BB962C8B-B14F-4D97-AF65-F5344CB8AC3E}">
        <p14:creationId xmlns:p14="http://schemas.microsoft.com/office/powerpoint/2010/main" val="6189730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with core patter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548686"/>
            <a:ext cx="7008707" cy="1016721"/>
          </a:xfrm>
        </p:spPr>
        <p:txBody>
          <a:bodyPr anchor="b">
            <a:noAutofit/>
          </a:bodyPr>
          <a:lstStyle>
            <a:lvl1pPr algn="l">
              <a:lnSpc>
                <a:spcPct val="100000"/>
              </a:lnSpc>
              <a:spcBef>
                <a:spcPts val="0"/>
              </a:spcBef>
              <a:defRPr sz="2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3698754"/>
            <a:ext cx="7008707" cy="469516"/>
          </a:xfrm>
        </p:spPr>
        <p:txBody>
          <a:bodyPr anchor="t" anchorCtr="0">
            <a:noAutofit/>
          </a:bodyPr>
          <a:lstStyle>
            <a:lvl1pPr marL="0" indent="0" algn="l">
              <a:lnSpc>
                <a:spcPct val="100000"/>
              </a:lnSpc>
              <a:spcBef>
                <a:spcPts val="0"/>
              </a:spcBef>
              <a:buNone/>
              <a:defRPr sz="1600" i="0">
                <a:solidFill>
                  <a:srgbClr val="01BCB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6" name="Text Placeholder 5">
            <a:extLst>
              <a:ext uri="{FF2B5EF4-FFF2-40B4-BE49-F238E27FC236}">
                <a16:creationId xmlns:a16="http://schemas.microsoft.com/office/drawing/2014/main" id="{66758269-20C0-6845-A163-7B7CFDFFD8B6}"/>
              </a:ext>
            </a:extLst>
          </p:cNvPr>
          <p:cNvSpPr>
            <a:spLocks noGrp="1"/>
          </p:cNvSpPr>
          <p:nvPr>
            <p:ph type="body" sz="quarter" idx="13" hasCustomPrompt="1"/>
          </p:nvPr>
        </p:nvSpPr>
        <p:spPr>
          <a:xfrm>
            <a:off x="457199" y="5996942"/>
            <a:ext cx="11277601" cy="438759"/>
          </a:xfrm>
        </p:spPr>
        <p:txBody>
          <a:bodyPr anchor="b" anchorCtr="0">
            <a:no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750" b="0" i="0" kern="1200" baseline="0" dirty="0" smtClean="0">
                <a:solidFill>
                  <a:schemeClr val="bg1"/>
                </a:solidFill>
                <a:latin typeface="Schibsted Grotesk" pitchFamily="2" charset="77"/>
                <a:ea typeface="+mj-ea"/>
                <a:cs typeface="+mj-cs"/>
              </a:defRPr>
            </a:lvl1pPr>
          </a:lstStyle>
          <a:p>
            <a:r>
              <a:rPr lang="en-US" dirty="0">
                <a:solidFill>
                  <a:schemeClr val="tx1">
                    <a:lumMod val="75000"/>
                  </a:schemeClr>
                </a:solidFill>
              </a:rPr>
              <a:t>Add required legal/regulatory copy or disclaimers.  Add privacy language and/or data classification level.</a:t>
            </a:r>
          </a:p>
        </p:txBody>
      </p:sp>
    </p:spTree>
    <p:custDataLst>
      <p:tags r:id="rId1"/>
    </p:custDataLst>
    <p:extLst>
      <p:ext uri="{BB962C8B-B14F-4D97-AF65-F5344CB8AC3E}">
        <p14:creationId xmlns:p14="http://schemas.microsoft.com/office/powerpoint/2010/main" val="223562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52">
          <p15:clr>
            <a:srgbClr val="FBAE40"/>
          </p15:clr>
        </p15:guide>
        <p15:guide id="2" orient="horz" pos="359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6538"/>
            <a:ext cx="11275712" cy="4330736"/>
          </a:xfrm>
        </p:spPr>
        <p:txBody>
          <a:bodyPr>
            <a:noAutofit/>
          </a:bodyPr>
          <a:lstStyle>
            <a:lvl1pPr>
              <a:lnSpc>
                <a:spcPct val="100000"/>
              </a:lnSpc>
              <a:defRPr sz="1600"/>
            </a:lvl1pPr>
            <a:lvl2pPr>
              <a:lnSpc>
                <a:spcPct val="100000"/>
              </a:lnSpc>
              <a:defRPr sz="1600"/>
            </a:lvl2pPr>
            <a:lvl3pPr>
              <a:lnSpc>
                <a:spcPct val="100000"/>
              </a:lnSpc>
              <a:defRPr sz="1600"/>
            </a:lvl3pPr>
            <a:lvl4pPr>
              <a:lnSpc>
                <a:spcPct val="100000"/>
              </a:lnSpc>
              <a:defRPr sz="1400"/>
            </a:lvl4pPr>
            <a:lvl5pPr>
              <a:lnSpc>
                <a:spcPct val="100000"/>
              </a:lnSpc>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2"/>
          <p:cNvSpPr>
            <a:spLocks noGrp="1"/>
          </p:cNvSpPr>
          <p:nvPr>
            <p:ph type="title"/>
          </p:nvPr>
        </p:nvSpPr>
        <p:spPr>
          <a:xfrm>
            <a:off x="457200" y="165101"/>
            <a:ext cx="11277600" cy="647699"/>
          </a:xfrm>
        </p:spPr>
        <p:txBody>
          <a:bodyPr>
            <a:noAutofit/>
          </a:bodyPr>
          <a:lstStyle>
            <a:lvl1pPr>
              <a:defRPr sz="2200" baseline="0"/>
            </a:lvl1pPr>
          </a:lstStyle>
          <a:p>
            <a:r>
              <a:rPr lang="en-US"/>
              <a:t>Click to edit Master title style</a:t>
            </a:r>
            <a:endParaRPr lang="en-US" dirty="0"/>
          </a:p>
        </p:txBody>
      </p:sp>
      <p:sp>
        <p:nvSpPr>
          <p:cNvPr id="5" name="Text Placeholder 4"/>
          <p:cNvSpPr>
            <a:spLocks noGrp="1"/>
          </p:cNvSpPr>
          <p:nvPr>
            <p:ph type="body" sz="quarter" idx="13" hasCustomPrompt="1"/>
          </p:nvPr>
        </p:nvSpPr>
        <p:spPr>
          <a:xfrm>
            <a:off x="1272763" y="6046731"/>
            <a:ext cx="7031265" cy="492125"/>
          </a:xfrm>
        </p:spPr>
        <p:txBody>
          <a:bodyPr anchor="b" anchorCtr="0">
            <a:normAutofit/>
          </a:bodyPr>
          <a:lstStyle>
            <a:lvl1pPr marL="0" indent="0">
              <a:spcBef>
                <a:spcPts val="0"/>
              </a:spcBef>
              <a:buFontTx/>
              <a:buNone/>
              <a:defRPr lang="en-US" sz="800" b="0" i="0" kern="1200" dirty="0">
                <a:solidFill>
                  <a:schemeClr val="tx1">
                    <a:tint val="75000"/>
                  </a:schemeClr>
                </a:solidFill>
                <a:latin typeface="Schibsted Grotesk" pitchFamily="2" charset="77"/>
                <a:ea typeface="+mn-ea"/>
                <a:cs typeface="+mn-cs"/>
              </a:defRPr>
            </a:lvl1pPr>
          </a:lstStyle>
          <a:p>
            <a:pPr lvl="0"/>
            <a:r>
              <a:rPr lang="en-US" dirty="0"/>
              <a:t>Source: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a:t>Edit Master text styles</a:t>
            </a:r>
          </a:p>
        </p:txBody>
      </p:sp>
      <p:sp>
        <p:nvSpPr>
          <p:cNvPr id="7" name="Slide Number Placeholder 5">
            <a:extLst>
              <a:ext uri="{FF2B5EF4-FFF2-40B4-BE49-F238E27FC236}">
                <a16:creationId xmlns:a16="http://schemas.microsoft.com/office/drawing/2014/main" id="{B2CFEA70-AF02-114F-B7DC-B3CD6022A67A}"/>
              </a:ext>
            </a:extLst>
          </p:cNvPr>
          <p:cNvSpPr>
            <a:spLocks noGrp="1"/>
          </p:cNvSpPr>
          <p:nvPr>
            <p:ph type="sldNum" sz="quarter" idx="4"/>
          </p:nvPr>
        </p:nvSpPr>
        <p:spPr>
          <a:xfrm>
            <a:off x="11564660" y="6414986"/>
            <a:ext cx="340281" cy="123111"/>
          </a:xfrm>
          <a:prstGeom prst="rect">
            <a:avLst/>
          </a:prstGeom>
        </p:spPr>
        <p:txBody>
          <a:bodyPr vert="horz" wrap="square" lIns="0" tIns="0" rIns="0" bIns="0" rtlCol="0" anchor="ctr">
            <a:spAutoFit/>
          </a:bodyPr>
          <a:lstStyle>
            <a:lvl1pPr marL="0" algn="ctr" defTabSz="914377" rtl="0" eaLnBrk="1" latinLnBrk="0" hangingPunct="1">
              <a:defRPr lang="en-US" sz="800" b="0" i="0" kern="1200" baseline="0" smtClean="0">
                <a:solidFill>
                  <a:srgbClr val="2B3A7D"/>
                </a:solidFill>
                <a:latin typeface="Schibsted Grotesk" pitchFamily="2" charset="77"/>
                <a:ea typeface="+mn-ea"/>
                <a:cs typeface="+mn-cs"/>
              </a:defRPr>
            </a:lvl1pPr>
          </a:lstStyle>
          <a:p>
            <a:fld id="{7505E45A-03BB-464B-8278-1A9522AE72B1}" type="slidenum">
              <a:rPr lang="en-GB" smtClean="0"/>
              <a:pPr/>
              <a:t>‹#›</a:t>
            </a:fld>
            <a:endParaRPr lang="en-GB" dirty="0"/>
          </a:p>
        </p:txBody>
      </p:sp>
    </p:spTree>
    <p:custDataLst>
      <p:tags r:id="rId1"/>
    </p:custDataLst>
    <p:extLst>
      <p:ext uri="{BB962C8B-B14F-4D97-AF65-F5344CB8AC3E}">
        <p14:creationId xmlns:p14="http://schemas.microsoft.com/office/powerpoint/2010/main" val="238420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le 12"/>
          <p:cNvSpPr>
            <a:spLocks noGrp="1"/>
          </p:cNvSpPr>
          <p:nvPr>
            <p:ph type="title"/>
          </p:nvPr>
        </p:nvSpPr>
        <p:spPr>
          <a:xfrm>
            <a:off x="457200" y="165101"/>
            <a:ext cx="11277600" cy="647699"/>
          </a:xfrm>
        </p:spPr>
        <p:txBody>
          <a:bodyPr>
            <a:noAutofit/>
          </a:bodyPr>
          <a:lstStyle>
            <a:lvl1pPr algn="l" defTabSz="914400" rtl="0" eaLnBrk="1" latinLnBrk="0" hangingPunct="1">
              <a:lnSpc>
                <a:spcPct val="90000"/>
              </a:lnSpc>
              <a:spcBef>
                <a:spcPct val="0"/>
              </a:spcBef>
              <a:buNone/>
              <a:defRPr lang="en-US" sz="2200" b="0" i="0" kern="1200" baseline="0" dirty="0" smtClean="0">
                <a:solidFill>
                  <a:schemeClr val="accent1"/>
                </a:solidFill>
                <a:latin typeface="Schibsted Grotesk" pitchFamily="2" charset="77"/>
                <a:ea typeface="+mj-ea"/>
                <a:cs typeface="+mj-cs"/>
              </a:defRPr>
            </a:lvl1pPr>
          </a:lstStyle>
          <a:p>
            <a:r>
              <a:rPr lang="en-US" dirty="0"/>
              <a:t>Click to edit Master title style</a:t>
            </a:r>
          </a:p>
        </p:txBody>
      </p:sp>
      <p:sp>
        <p:nvSpPr>
          <p:cNvPr id="4" name="Text Placeholder 3"/>
          <p:cNvSpPr>
            <a:spLocks noGrp="1"/>
          </p:cNvSpPr>
          <p:nvPr>
            <p:ph type="body" sz="quarter" idx="14"/>
          </p:nvPr>
        </p:nvSpPr>
        <p:spPr>
          <a:xfrm>
            <a:off x="457199" y="868680"/>
            <a:ext cx="11275713" cy="502920"/>
          </a:xfrm>
        </p:spPr>
        <p:txBody>
          <a:bodyPr/>
          <a:lstStyle>
            <a:lvl1pPr marL="0" indent="0">
              <a:spcBef>
                <a:spcPts val="0"/>
              </a:spcBef>
              <a:buFontTx/>
              <a:buNone/>
              <a:defRPr sz="1600" baseline="0"/>
            </a:lvl1pPr>
          </a:lstStyle>
          <a:p>
            <a:pPr lvl="0"/>
            <a:r>
              <a:rPr lang="en-US"/>
              <a:t>Edit Master text styles</a:t>
            </a:r>
          </a:p>
        </p:txBody>
      </p:sp>
      <p:sp>
        <p:nvSpPr>
          <p:cNvPr id="6" name="Text Placeholder 4">
            <a:extLst>
              <a:ext uri="{FF2B5EF4-FFF2-40B4-BE49-F238E27FC236}">
                <a16:creationId xmlns:a16="http://schemas.microsoft.com/office/drawing/2014/main" id="{C346B6E9-8A5F-7949-A276-B55BF8E3A231}"/>
              </a:ext>
            </a:extLst>
          </p:cNvPr>
          <p:cNvSpPr>
            <a:spLocks noGrp="1"/>
          </p:cNvSpPr>
          <p:nvPr>
            <p:ph type="body" sz="quarter" idx="13" hasCustomPrompt="1"/>
          </p:nvPr>
        </p:nvSpPr>
        <p:spPr>
          <a:xfrm>
            <a:off x="1272763" y="6046731"/>
            <a:ext cx="7031265" cy="492125"/>
          </a:xfrm>
        </p:spPr>
        <p:txBody>
          <a:bodyPr anchor="b" anchorCtr="0">
            <a:normAutofit/>
          </a:bodyPr>
          <a:lstStyle>
            <a:lvl1pPr marL="0" indent="0">
              <a:spcBef>
                <a:spcPts val="0"/>
              </a:spcBef>
              <a:buFontTx/>
              <a:buNone/>
              <a:defRPr lang="en-US" sz="800" b="0" i="0" kern="1200" dirty="0">
                <a:solidFill>
                  <a:schemeClr val="tx1">
                    <a:tint val="75000"/>
                  </a:schemeClr>
                </a:solidFill>
                <a:latin typeface="Schibsted Grotesk" pitchFamily="2" charset="77"/>
                <a:ea typeface="+mn-ea"/>
                <a:cs typeface="+mn-cs"/>
              </a:defRPr>
            </a:lvl1pPr>
          </a:lstStyle>
          <a:p>
            <a:pPr lvl="0"/>
            <a:r>
              <a:rPr lang="en-US" dirty="0"/>
              <a:t>Source:</a:t>
            </a:r>
          </a:p>
        </p:txBody>
      </p:sp>
      <p:sp>
        <p:nvSpPr>
          <p:cNvPr id="7" name="Slide Number Placeholder 5">
            <a:extLst>
              <a:ext uri="{FF2B5EF4-FFF2-40B4-BE49-F238E27FC236}">
                <a16:creationId xmlns:a16="http://schemas.microsoft.com/office/drawing/2014/main" id="{36F757FC-0BDA-6C43-85D5-F1C6AA474098}"/>
              </a:ext>
            </a:extLst>
          </p:cNvPr>
          <p:cNvSpPr>
            <a:spLocks noGrp="1"/>
          </p:cNvSpPr>
          <p:nvPr>
            <p:ph type="sldNum" sz="quarter" idx="4"/>
          </p:nvPr>
        </p:nvSpPr>
        <p:spPr>
          <a:xfrm>
            <a:off x="11564660" y="6414986"/>
            <a:ext cx="340281" cy="123111"/>
          </a:xfrm>
          <a:prstGeom prst="rect">
            <a:avLst/>
          </a:prstGeom>
        </p:spPr>
        <p:txBody>
          <a:bodyPr vert="horz" wrap="square" lIns="0" tIns="0" rIns="0" bIns="0" rtlCol="0" anchor="ctr">
            <a:spAutoFit/>
          </a:bodyPr>
          <a:lstStyle>
            <a:lvl1pPr marL="0" algn="ctr" defTabSz="914377" rtl="0" eaLnBrk="1" latinLnBrk="0" hangingPunct="1">
              <a:defRPr lang="en-US" sz="800" b="0" i="0" kern="1200" baseline="0" smtClean="0">
                <a:solidFill>
                  <a:srgbClr val="2B3A7D"/>
                </a:solidFill>
                <a:latin typeface="Schibsted Grotesk" pitchFamily="2" charset="77"/>
                <a:ea typeface="+mn-ea"/>
                <a:cs typeface="+mn-cs"/>
              </a:defRPr>
            </a:lvl1pPr>
          </a:lstStyle>
          <a:p>
            <a:fld id="{7505E45A-03BB-464B-8278-1A9522AE72B1}" type="slidenum">
              <a:rPr lang="en-GB" smtClean="0"/>
              <a:pPr/>
              <a:t>‹#›</a:t>
            </a:fld>
            <a:endParaRPr lang="en-GB" dirty="0"/>
          </a:p>
        </p:txBody>
      </p:sp>
    </p:spTree>
    <p:custDataLst>
      <p:tags r:id="rId1"/>
    </p:custDataLst>
    <p:extLst>
      <p:ext uri="{BB962C8B-B14F-4D97-AF65-F5344CB8AC3E}">
        <p14:creationId xmlns:p14="http://schemas.microsoft.com/office/powerpoint/2010/main" val="20706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7576" y="465791"/>
            <a:ext cx="10246610" cy="951005"/>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917576" y="1507981"/>
            <a:ext cx="10246610" cy="440872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5"/>
    </p:custDataLst>
    <p:extLst>
      <p:ext uri="{BB962C8B-B14F-4D97-AF65-F5344CB8AC3E}">
        <p14:creationId xmlns:p14="http://schemas.microsoft.com/office/powerpoint/2010/main" val="1315114679"/>
      </p:ext>
    </p:extLst>
  </p:cSld>
  <p:clrMap bg1="lt1" tx1="dk1" bg2="lt2" tx2="dk2" accent1="accent1" accent2="accent2" accent3="accent3" accent4="accent4" accent5="accent5" accent6="accent6" hlink="hlink" folHlink="folHlink"/>
  <p:sldLayoutIdLst>
    <p:sldLayoutId id="2147484079" r:id="rId1"/>
    <p:sldLayoutId id="2147484082" r:id="rId2"/>
    <p:sldLayoutId id="2147484084"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lang="en-US" sz="2400" b="0" i="0" kern="1200" baseline="0" dirty="0">
          <a:solidFill>
            <a:schemeClr val="accent1"/>
          </a:solidFill>
          <a:latin typeface="Schibsted Grotesk" pitchFamily="2" charset="77"/>
          <a:ea typeface="+mj-ea"/>
          <a:cs typeface="+mj-cs"/>
        </a:defRPr>
      </a:lvl1pPr>
    </p:titleStyle>
    <p:bodyStyle>
      <a:lvl1pPr marL="285750" indent="-285750" algn="l" defTabSz="914400" rtl="0" eaLnBrk="1" latinLnBrk="0" hangingPunct="1">
        <a:lnSpc>
          <a:spcPct val="100000"/>
        </a:lnSpc>
        <a:spcBef>
          <a:spcPts val="1000"/>
        </a:spcBef>
        <a:buFont typeface="Wingdings" panose="05000000000000000000" pitchFamily="2" charset="2"/>
        <a:buChar char="§"/>
        <a:defRPr sz="1600" b="0" i="0" kern="1200" baseline="0">
          <a:solidFill>
            <a:schemeClr val="tx2"/>
          </a:solidFill>
          <a:latin typeface="Schibsted Grotesk" pitchFamily="2" charset="77"/>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600" b="0" i="0" kern="1200" baseline="0">
          <a:solidFill>
            <a:schemeClr val="tx2"/>
          </a:solidFill>
          <a:latin typeface="Schibsted Grotesk" pitchFamily="2" charset="77"/>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600" b="0" i="0" kern="1200" baseline="0">
          <a:solidFill>
            <a:schemeClr val="tx2"/>
          </a:solidFill>
          <a:latin typeface="Schibsted Grotesk" pitchFamily="2" charset="77"/>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400" b="0" i="0" kern="1200" baseline="0">
          <a:solidFill>
            <a:schemeClr val="tx2"/>
          </a:solidFill>
          <a:latin typeface="Schibsted Grotesk" pitchFamily="2" charset="77"/>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400" b="0" i="0" kern="1200" baseline="0">
          <a:solidFill>
            <a:schemeClr val="tx2"/>
          </a:solidFill>
          <a:latin typeface="Schibsted Grotes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948">
          <p15:clr>
            <a:srgbClr val="F26B43"/>
          </p15:clr>
        </p15:guide>
        <p15:guide id="4" orient="horz" pos="3894">
          <p15:clr>
            <a:srgbClr val="F26B43"/>
          </p15:clr>
        </p15:guide>
        <p15:guide id="5" pos="3840">
          <p15:clr>
            <a:srgbClr val="F26B43"/>
          </p15:clr>
        </p15:guide>
        <p15:guide id="6" pos="7392">
          <p15:clr>
            <a:srgbClr val="F26B43"/>
          </p15:clr>
        </p15:guide>
        <p15:guide id="7" pos="4032">
          <p15:clr>
            <a:srgbClr val="F26B43"/>
          </p15:clr>
        </p15:guide>
        <p15:guide id="8" pos="288">
          <p15:clr>
            <a:srgbClr val="F26B43"/>
          </p15:clr>
        </p15:guide>
        <p15:guide id="9" pos="3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emf"/><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emf"/><Relationship Id="rId5" Type="http://schemas.openxmlformats.org/officeDocument/2006/relationships/image" Target="../media/image11.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smarthealth.aviva.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protection.aviva.co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8F51188-7E32-572F-4B00-9DB1540DF4E3}"/>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36525" t="57382" r="13747" b="-40"/>
          <a:stretch/>
        </p:blipFill>
        <p:spPr>
          <a:xfrm>
            <a:off x="-499" y="0"/>
            <a:ext cx="6764981" cy="5290458"/>
          </a:xfrm>
          <a:prstGeom prst="rect">
            <a:avLst/>
          </a:prstGeom>
        </p:spPr>
      </p:pic>
      <p:sp>
        <p:nvSpPr>
          <p:cNvPr id="5" name="Subtitle 5">
            <a:extLst>
              <a:ext uri="{FF2B5EF4-FFF2-40B4-BE49-F238E27FC236}">
                <a16:creationId xmlns:a16="http://schemas.microsoft.com/office/drawing/2014/main" id="{D1FA1D42-00EA-5220-B604-FAB91E8B4E0C}"/>
              </a:ext>
            </a:extLst>
          </p:cNvPr>
          <p:cNvSpPr>
            <a:spLocks noGrp="1"/>
          </p:cNvSpPr>
          <p:nvPr>
            <p:ph type="subTitle" idx="1"/>
          </p:nvPr>
        </p:nvSpPr>
        <p:spPr>
          <a:xfrm>
            <a:off x="454959" y="719017"/>
            <a:ext cx="3347492" cy="265721"/>
          </a:xfrm>
        </p:spPr>
        <p:txBody>
          <a:bodyPr/>
          <a:lstStyle/>
          <a:p>
            <a:r>
              <a:rPr lang="en-GB" b="1" dirty="0">
                <a:solidFill>
                  <a:schemeClr val="bg1"/>
                </a:solidFill>
              </a:rPr>
              <a:t>Aviva Smart Health</a:t>
            </a:r>
            <a:endParaRPr lang="en-GB" dirty="0"/>
          </a:p>
        </p:txBody>
      </p:sp>
      <p:sp>
        <p:nvSpPr>
          <p:cNvPr id="6" name="Title 4">
            <a:extLst>
              <a:ext uri="{FF2B5EF4-FFF2-40B4-BE49-F238E27FC236}">
                <a16:creationId xmlns:a16="http://schemas.microsoft.com/office/drawing/2014/main" id="{E8C100EE-1B1F-DEA5-5BED-1F3F028B2C1E}"/>
              </a:ext>
            </a:extLst>
          </p:cNvPr>
          <p:cNvSpPr txBox="1">
            <a:spLocks/>
          </p:cNvSpPr>
          <p:nvPr/>
        </p:nvSpPr>
        <p:spPr>
          <a:xfrm>
            <a:off x="454959" y="1433948"/>
            <a:ext cx="4565276" cy="1876265"/>
          </a:xfrm>
          <a:prstGeom prst="rect">
            <a:avLst/>
          </a:prstGeom>
        </p:spPr>
        <p:txBody>
          <a:bodyPr vert="horz" lIns="0" tIns="0" rIns="0" bIns="0" rtlCol="0" anchor="t" anchorCtr="0">
            <a:noAutofit/>
          </a:bodyPr>
          <a:lstStyle>
            <a:lvl1pPr algn="l" defTabSz="914400" rtl="0" eaLnBrk="1" latinLnBrk="0" hangingPunct="1">
              <a:lnSpc>
                <a:spcPct val="100000"/>
              </a:lnSpc>
              <a:spcBef>
                <a:spcPts val="0"/>
              </a:spcBef>
              <a:buNone/>
              <a:defRPr lang="en-US" sz="2600" b="1" kern="1200" baseline="0">
                <a:solidFill>
                  <a:schemeClr val="bg1"/>
                </a:solidFill>
                <a:latin typeface="+mj-lt"/>
                <a:ea typeface="+mj-ea"/>
                <a:cs typeface="+mj-cs"/>
              </a:defRPr>
            </a:lvl1pPr>
          </a:lstStyle>
          <a:p>
            <a:r>
              <a:rPr lang="en-GB" sz="3600" b="0" dirty="0">
                <a:solidFill>
                  <a:srgbClr val="FFDA00"/>
                </a:solidFill>
                <a:latin typeface="Aviva Curve" pitchFamily="2" charset="77"/>
              </a:rPr>
              <a:t>Looking after you – </a:t>
            </a:r>
            <a:r>
              <a:rPr lang="en-GB" sz="3600" b="0" dirty="0">
                <a:latin typeface="Aviva Curve" pitchFamily="2" charset="77"/>
              </a:rPr>
              <a:t>with Aviva Smart Health </a:t>
            </a:r>
          </a:p>
        </p:txBody>
      </p:sp>
      <p:pic>
        <p:nvPicPr>
          <p:cNvPr id="3" name="Graphic 2">
            <a:extLst>
              <a:ext uri="{FF2B5EF4-FFF2-40B4-BE49-F238E27FC236}">
                <a16:creationId xmlns:a16="http://schemas.microsoft.com/office/drawing/2014/main" id="{1E0BF990-D707-C3E6-E865-321B675321E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9357430" y="5702300"/>
            <a:ext cx="2841885" cy="1155700"/>
          </a:xfrm>
          <a:prstGeom prst="rect">
            <a:avLst/>
          </a:prstGeom>
        </p:spPr>
      </p:pic>
    </p:spTree>
    <p:extLst>
      <p:ext uri="{BB962C8B-B14F-4D97-AF65-F5344CB8AC3E}">
        <p14:creationId xmlns:p14="http://schemas.microsoft.com/office/powerpoint/2010/main" val="213119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861F186-75D5-CDB3-C3E8-75213BE2D0A4}"/>
              </a:ext>
            </a:extLst>
          </p:cNvPr>
          <p:cNvSpPr/>
          <p:nvPr/>
        </p:nvSpPr>
        <p:spPr>
          <a:xfrm>
            <a:off x="0" y="0"/>
            <a:ext cx="12197250" cy="6858002"/>
          </a:xfrm>
          <a:prstGeom prst="rect">
            <a:avLst/>
          </a:prstGeom>
          <a:solidFill>
            <a:srgbClr val="9CC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chibsted Grotesk" pitchFamily="2" charset="77"/>
            </a:endParaRPr>
          </a:p>
        </p:txBody>
      </p:sp>
      <p:sp>
        <p:nvSpPr>
          <p:cNvPr id="2" name="Subtitle 5">
            <a:extLst>
              <a:ext uri="{FF2B5EF4-FFF2-40B4-BE49-F238E27FC236}">
                <a16:creationId xmlns:a16="http://schemas.microsoft.com/office/drawing/2014/main" id="{761D1FD3-ADB8-32BD-8250-EE9ED1070444}"/>
              </a:ext>
            </a:extLst>
          </p:cNvPr>
          <p:cNvSpPr txBox="1">
            <a:spLocks/>
          </p:cNvSpPr>
          <p:nvPr/>
        </p:nvSpPr>
        <p:spPr>
          <a:xfrm>
            <a:off x="454959" y="6329644"/>
            <a:ext cx="3347492" cy="265721"/>
          </a:xfrm>
          <a:prstGeom prst="rect">
            <a:avLst/>
          </a:prstGeom>
        </p:spPr>
        <p:txBody>
          <a:bodyPr vert="horz" lIns="0" tIns="0" rIns="0" bIns="0" rtlCol="0">
            <a:noAutofit/>
          </a:bodyPr>
          <a:lstStyle>
            <a:lvl1pPr marL="285750" indent="-285750" algn="l" defTabSz="914400" rtl="0" eaLnBrk="1" latinLnBrk="0" hangingPunct="1">
              <a:lnSpc>
                <a:spcPct val="100000"/>
              </a:lnSpc>
              <a:spcBef>
                <a:spcPts val="1000"/>
              </a:spcBef>
              <a:buFont typeface="Wingdings" panose="05000000000000000000" pitchFamily="2" charset="2"/>
              <a:buChar char="§"/>
              <a:defRPr sz="1600" b="0" i="0" kern="1200" baseline="0">
                <a:solidFill>
                  <a:schemeClr val="tx2"/>
                </a:solidFill>
                <a:latin typeface="Schibsted Grotesk" pitchFamily="2" charset="77"/>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600" b="0" i="0" kern="1200" baseline="0">
                <a:solidFill>
                  <a:schemeClr val="tx2"/>
                </a:solidFill>
                <a:latin typeface="Schibsted Grotesk" pitchFamily="2" charset="77"/>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600" b="0" i="0" kern="1200" baseline="0">
                <a:solidFill>
                  <a:schemeClr val="tx2"/>
                </a:solidFill>
                <a:latin typeface="Schibsted Grotesk" pitchFamily="2" charset="77"/>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400" b="0" i="0" kern="1200" baseline="0">
                <a:solidFill>
                  <a:schemeClr val="tx2"/>
                </a:solidFill>
                <a:latin typeface="Schibsted Grotesk" pitchFamily="2" charset="77"/>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400" b="0" i="0" kern="1200" baseline="0">
                <a:solidFill>
                  <a:schemeClr val="tx2"/>
                </a:solidFill>
                <a:latin typeface="Schibsted Grotes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b="1" dirty="0">
                <a:solidFill>
                  <a:srgbClr val="191D64"/>
                </a:solidFill>
              </a:rPr>
              <a:t>Aviva Smart Health</a:t>
            </a:r>
            <a:endParaRPr lang="en-GB" sz="1200" dirty="0">
              <a:solidFill>
                <a:srgbClr val="191D64"/>
              </a:solidFill>
            </a:endParaRPr>
          </a:p>
        </p:txBody>
      </p:sp>
      <p:sp>
        <p:nvSpPr>
          <p:cNvPr id="10" name="Slide Number Placeholder 1">
            <a:extLst>
              <a:ext uri="{FF2B5EF4-FFF2-40B4-BE49-F238E27FC236}">
                <a16:creationId xmlns:a16="http://schemas.microsoft.com/office/drawing/2014/main" id="{DEE3904D-A91B-0D5E-AE85-2B8F463F1692}"/>
              </a:ext>
            </a:extLst>
          </p:cNvPr>
          <p:cNvSpPr>
            <a:spLocks noGrp="1"/>
          </p:cNvSpPr>
          <p:nvPr>
            <p:ph type="sldNum" sz="quarter" idx="4"/>
          </p:nvPr>
        </p:nvSpPr>
        <p:spPr>
          <a:xfrm>
            <a:off x="11641542" y="6339393"/>
            <a:ext cx="57708" cy="123111"/>
          </a:xfrm>
        </p:spPr>
        <p:txBody>
          <a:bodyPr/>
          <a:lstStyle/>
          <a:p>
            <a:fld id="{7505E45A-03BB-464B-8278-1A9522AE72B1}" type="slidenum">
              <a:rPr lang="en-US" smtClean="0">
                <a:solidFill>
                  <a:schemeClr val="tx2"/>
                </a:solidFill>
              </a:rPr>
              <a:pPr/>
              <a:t>2</a:t>
            </a:fld>
            <a:endParaRPr lang="en-US" dirty="0">
              <a:solidFill>
                <a:schemeClr val="tx2"/>
              </a:solidFill>
            </a:endParaRPr>
          </a:p>
        </p:txBody>
      </p:sp>
      <p:sp>
        <p:nvSpPr>
          <p:cNvPr id="3" name="Title 4">
            <a:extLst>
              <a:ext uri="{FF2B5EF4-FFF2-40B4-BE49-F238E27FC236}">
                <a16:creationId xmlns:a16="http://schemas.microsoft.com/office/drawing/2014/main" id="{9A535452-685B-33EA-496A-248E09A99B1F}"/>
              </a:ext>
            </a:extLst>
          </p:cNvPr>
          <p:cNvSpPr>
            <a:spLocks noGrp="1"/>
          </p:cNvSpPr>
          <p:nvPr>
            <p:ph type="title"/>
          </p:nvPr>
        </p:nvSpPr>
        <p:spPr>
          <a:xfrm>
            <a:off x="1146655" y="1365967"/>
            <a:ext cx="5686764" cy="1908347"/>
          </a:xfrm>
        </p:spPr>
        <p:txBody>
          <a:bodyPr anchor="t"/>
          <a:lstStyle/>
          <a:p>
            <a:r>
              <a:rPr lang="en-GB" sz="3600" dirty="0">
                <a:solidFill>
                  <a:srgbClr val="191D64"/>
                </a:solidFill>
                <a:latin typeface="Aviva Curve" pitchFamily="2" charset="77"/>
              </a:rPr>
              <a:t>Let’s talk about</a:t>
            </a:r>
            <a:br>
              <a:rPr lang="en-GB" sz="3600" dirty="0">
                <a:solidFill>
                  <a:srgbClr val="191D64"/>
                </a:solidFill>
                <a:latin typeface="Aviva Curve" pitchFamily="2" charset="77"/>
              </a:rPr>
            </a:br>
            <a:r>
              <a:rPr lang="en-GB" sz="3600" dirty="0">
                <a:solidFill>
                  <a:srgbClr val="191D64"/>
                </a:solidFill>
                <a:latin typeface="Aviva Curve" pitchFamily="2" charset="77"/>
              </a:rPr>
              <a:t>health and wellbeing</a:t>
            </a:r>
            <a:endParaRPr lang="en-US" sz="3600" dirty="0">
              <a:solidFill>
                <a:srgbClr val="191D64"/>
              </a:solidFill>
              <a:latin typeface="Aviva Curve" pitchFamily="2" charset="77"/>
            </a:endParaRPr>
          </a:p>
        </p:txBody>
      </p:sp>
      <p:sp>
        <p:nvSpPr>
          <p:cNvPr id="8" name="Picture Placeholder 4">
            <a:extLst>
              <a:ext uri="{FF2B5EF4-FFF2-40B4-BE49-F238E27FC236}">
                <a16:creationId xmlns:a16="http://schemas.microsoft.com/office/drawing/2014/main" id="{52D56CCF-DCC3-80B3-8B5A-3AFFB2626E59}"/>
              </a:ext>
            </a:extLst>
          </p:cNvPr>
          <p:cNvSpPr txBox="1">
            <a:spLocks/>
          </p:cNvSpPr>
          <p:nvPr/>
        </p:nvSpPr>
        <p:spPr>
          <a:xfrm flipH="1">
            <a:off x="-161367" y="-152399"/>
            <a:ext cx="7124139" cy="7144870"/>
          </a:xfrm>
          <a:custGeom>
            <a:avLst/>
            <a:gdLst>
              <a:gd name="connsiteX0" fmla="*/ 0 w 6256337"/>
              <a:gd name="connsiteY0" fmla="*/ 0 h 6300787"/>
              <a:gd name="connsiteX1" fmla="*/ 6256337 w 6256337"/>
              <a:gd name="connsiteY1" fmla="*/ 0 h 6300787"/>
              <a:gd name="connsiteX2" fmla="*/ 6256337 w 6256337"/>
              <a:gd name="connsiteY2" fmla="*/ 6300787 h 6300787"/>
              <a:gd name="connsiteX3" fmla="*/ 0 w 6256337"/>
              <a:gd name="connsiteY3" fmla="*/ 6300787 h 6300787"/>
              <a:gd name="connsiteX4" fmla="*/ 0 w 6256337"/>
              <a:gd name="connsiteY4" fmla="*/ 0 h 6300787"/>
              <a:gd name="connsiteX0" fmla="*/ 627682 w 6256337"/>
              <a:gd name="connsiteY0" fmla="*/ 116237 h 6300787"/>
              <a:gd name="connsiteX1" fmla="*/ 6256337 w 6256337"/>
              <a:gd name="connsiteY1" fmla="*/ 0 h 6300787"/>
              <a:gd name="connsiteX2" fmla="*/ 6256337 w 6256337"/>
              <a:gd name="connsiteY2" fmla="*/ 6300787 h 6300787"/>
              <a:gd name="connsiteX3" fmla="*/ 0 w 6256337"/>
              <a:gd name="connsiteY3" fmla="*/ 6300787 h 6300787"/>
              <a:gd name="connsiteX4" fmla="*/ 627682 w 6256337"/>
              <a:gd name="connsiteY4" fmla="*/ 116237 h 6300787"/>
              <a:gd name="connsiteX0" fmla="*/ 1383005 w 7011660"/>
              <a:gd name="connsiteY0" fmla="*/ 116237 h 6300787"/>
              <a:gd name="connsiteX1" fmla="*/ 7011660 w 7011660"/>
              <a:gd name="connsiteY1" fmla="*/ 0 h 6300787"/>
              <a:gd name="connsiteX2" fmla="*/ 7011660 w 7011660"/>
              <a:gd name="connsiteY2" fmla="*/ 6300787 h 6300787"/>
              <a:gd name="connsiteX3" fmla="*/ 755323 w 7011660"/>
              <a:gd name="connsiteY3" fmla="*/ 6300787 h 6300787"/>
              <a:gd name="connsiteX4" fmla="*/ 1383005 w 7011660"/>
              <a:gd name="connsiteY4" fmla="*/ 116237 h 6300787"/>
              <a:gd name="connsiteX0" fmla="*/ 994183 w 6622838"/>
              <a:gd name="connsiteY0" fmla="*/ 116237 h 6331783"/>
              <a:gd name="connsiteX1" fmla="*/ 6622838 w 6622838"/>
              <a:gd name="connsiteY1" fmla="*/ 0 h 6331783"/>
              <a:gd name="connsiteX2" fmla="*/ 6622838 w 6622838"/>
              <a:gd name="connsiteY2" fmla="*/ 6300787 h 6331783"/>
              <a:gd name="connsiteX3" fmla="*/ 2063566 w 6622838"/>
              <a:gd name="connsiteY3" fmla="*/ 6331783 h 6331783"/>
              <a:gd name="connsiteX4" fmla="*/ 994183 w 6622838"/>
              <a:gd name="connsiteY4" fmla="*/ 116237 h 6331783"/>
              <a:gd name="connsiteX0" fmla="*/ 1155006 w 6783661"/>
              <a:gd name="connsiteY0" fmla="*/ 116237 h 6331783"/>
              <a:gd name="connsiteX1" fmla="*/ 6783661 w 6783661"/>
              <a:gd name="connsiteY1" fmla="*/ 0 h 6331783"/>
              <a:gd name="connsiteX2" fmla="*/ 6783661 w 6783661"/>
              <a:gd name="connsiteY2" fmla="*/ 6300787 h 6331783"/>
              <a:gd name="connsiteX3" fmla="*/ 2224389 w 6783661"/>
              <a:gd name="connsiteY3" fmla="*/ 6331783 h 6331783"/>
              <a:gd name="connsiteX4" fmla="*/ 1155006 w 6783661"/>
              <a:gd name="connsiteY4" fmla="*/ 116237 h 6331783"/>
              <a:gd name="connsiteX0" fmla="*/ 1542115 w 5799170"/>
              <a:gd name="connsiteY0" fmla="*/ 85241 h 6331783"/>
              <a:gd name="connsiteX1" fmla="*/ 5799170 w 5799170"/>
              <a:gd name="connsiteY1" fmla="*/ 0 h 6331783"/>
              <a:gd name="connsiteX2" fmla="*/ 5799170 w 5799170"/>
              <a:gd name="connsiteY2" fmla="*/ 6300787 h 6331783"/>
              <a:gd name="connsiteX3" fmla="*/ 1239898 w 5799170"/>
              <a:gd name="connsiteY3" fmla="*/ 6331783 h 6331783"/>
              <a:gd name="connsiteX4" fmla="*/ 1542115 w 5799170"/>
              <a:gd name="connsiteY4" fmla="*/ 85241 h 6331783"/>
              <a:gd name="connsiteX0" fmla="*/ 1542115 w 5799170"/>
              <a:gd name="connsiteY0" fmla="*/ 0 h 6246542"/>
              <a:gd name="connsiteX1" fmla="*/ 5791421 w 5799170"/>
              <a:gd name="connsiteY1" fmla="*/ 23247 h 6246542"/>
              <a:gd name="connsiteX2" fmla="*/ 5799170 w 5799170"/>
              <a:gd name="connsiteY2" fmla="*/ 6215546 h 6246542"/>
              <a:gd name="connsiteX3" fmla="*/ 1239898 w 5799170"/>
              <a:gd name="connsiteY3" fmla="*/ 6246542 h 6246542"/>
              <a:gd name="connsiteX4" fmla="*/ 1542115 w 5799170"/>
              <a:gd name="connsiteY4" fmla="*/ 0 h 6246542"/>
              <a:gd name="connsiteX0" fmla="*/ 1890165 w 6147220"/>
              <a:gd name="connsiteY0" fmla="*/ 0 h 6246542"/>
              <a:gd name="connsiteX1" fmla="*/ 6139471 w 6147220"/>
              <a:gd name="connsiteY1" fmla="*/ 23247 h 6246542"/>
              <a:gd name="connsiteX2" fmla="*/ 6147220 w 6147220"/>
              <a:gd name="connsiteY2" fmla="*/ 6215546 h 6246542"/>
              <a:gd name="connsiteX3" fmla="*/ 1587948 w 6147220"/>
              <a:gd name="connsiteY3" fmla="*/ 6246542 h 6246542"/>
              <a:gd name="connsiteX4" fmla="*/ 1890165 w 6147220"/>
              <a:gd name="connsiteY4" fmla="*/ 0 h 6246542"/>
              <a:gd name="connsiteX0" fmla="*/ 1705434 w 5962489"/>
              <a:gd name="connsiteY0" fmla="*/ 39 h 6246581"/>
              <a:gd name="connsiteX1" fmla="*/ 5954740 w 5962489"/>
              <a:gd name="connsiteY1" fmla="*/ 23286 h 6246581"/>
              <a:gd name="connsiteX2" fmla="*/ 5962489 w 5962489"/>
              <a:gd name="connsiteY2" fmla="*/ 6215585 h 6246581"/>
              <a:gd name="connsiteX3" fmla="*/ 1403217 w 5962489"/>
              <a:gd name="connsiteY3" fmla="*/ 6246581 h 6246581"/>
              <a:gd name="connsiteX4" fmla="*/ 1705434 w 5962489"/>
              <a:gd name="connsiteY4" fmla="*/ 39 h 6246581"/>
              <a:gd name="connsiteX0" fmla="*/ 1881192 w 5681047"/>
              <a:gd name="connsiteY0" fmla="*/ 41 h 6238834"/>
              <a:gd name="connsiteX1" fmla="*/ 5673298 w 5681047"/>
              <a:gd name="connsiteY1" fmla="*/ 15539 h 6238834"/>
              <a:gd name="connsiteX2" fmla="*/ 5681047 w 5681047"/>
              <a:gd name="connsiteY2" fmla="*/ 6207838 h 6238834"/>
              <a:gd name="connsiteX3" fmla="*/ 1121775 w 5681047"/>
              <a:gd name="connsiteY3" fmla="*/ 6238834 h 6238834"/>
              <a:gd name="connsiteX4" fmla="*/ 1881192 w 5681047"/>
              <a:gd name="connsiteY4" fmla="*/ 41 h 6238834"/>
              <a:gd name="connsiteX0" fmla="*/ 2307125 w 6106980"/>
              <a:gd name="connsiteY0" fmla="*/ 41 h 6238834"/>
              <a:gd name="connsiteX1" fmla="*/ 6099231 w 6106980"/>
              <a:gd name="connsiteY1" fmla="*/ 15539 h 6238834"/>
              <a:gd name="connsiteX2" fmla="*/ 6106980 w 6106980"/>
              <a:gd name="connsiteY2" fmla="*/ 6207838 h 6238834"/>
              <a:gd name="connsiteX3" fmla="*/ 1547708 w 6106980"/>
              <a:gd name="connsiteY3" fmla="*/ 6238834 h 6238834"/>
              <a:gd name="connsiteX4" fmla="*/ 2307125 w 6106980"/>
              <a:gd name="connsiteY4" fmla="*/ 41 h 6238834"/>
              <a:gd name="connsiteX0" fmla="*/ 2530427 w 5780092"/>
              <a:gd name="connsiteY0" fmla="*/ 41 h 6238834"/>
              <a:gd name="connsiteX1" fmla="*/ 5772343 w 5780092"/>
              <a:gd name="connsiteY1" fmla="*/ 15539 h 6238834"/>
              <a:gd name="connsiteX2" fmla="*/ 5780092 w 5780092"/>
              <a:gd name="connsiteY2" fmla="*/ 6207838 h 6238834"/>
              <a:gd name="connsiteX3" fmla="*/ 1220820 w 5780092"/>
              <a:gd name="connsiteY3" fmla="*/ 6238834 h 6238834"/>
              <a:gd name="connsiteX4" fmla="*/ 2530427 w 5780092"/>
              <a:gd name="connsiteY4" fmla="*/ 41 h 6238834"/>
              <a:gd name="connsiteX0" fmla="*/ 2867260 w 6116925"/>
              <a:gd name="connsiteY0" fmla="*/ 8541 h 6247334"/>
              <a:gd name="connsiteX1" fmla="*/ 6109176 w 6116925"/>
              <a:gd name="connsiteY1" fmla="*/ 24039 h 6247334"/>
              <a:gd name="connsiteX2" fmla="*/ 6116925 w 6116925"/>
              <a:gd name="connsiteY2" fmla="*/ 6216338 h 6247334"/>
              <a:gd name="connsiteX3" fmla="*/ 1557653 w 6116925"/>
              <a:gd name="connsiteY3" fmla="*/ 6247334 h 6247334"/>
              <a:gd name="connsiteX4" fmla="*/ 2867260 w 6116925"/>
              <a:gd name="connsiteY4" fmla="*/ 8541 h 6247334"/>
              <a:gd name="connsiteX0" fmla="*/ 2842431 w 6092096"/>
              <a:gd name="connsiteY0" fmla="*/ 8528 h 6255070"/>
              <a:gd name="connsiteX1" fmla="*/ 6084347 w 6092096"/>
              <a:gd name="connsiteY1" fmla="*/ 24026 h 6255070"/>
              <a:gd name="connsiteX2" fmla="*/ 6092096 w 6092096"/>
              <a:gd name="connsiteY2" fmla="*/ 6216325 h 6255070"/>
              <a:gd name="connsiteX3" fmla="*/ 1594817 w 6092096"/>
              <a:gd name="connsiteY3" fmla="*/ 6255070 h 6255070"/>
              <a:gd name="connsiteX4" fmla="*/ 2842431 w 6092096"/>
              <a:gd name="connsiteY4" fmla="*/ 8528 h 6255070"/>
              <a:gd name="connsiteX0" fmla="*/ 2798557 w 6048222"/>
              <a:gd name="connsiteY0" fmla="*/ 8541 h 6255083"/>
              <a:gd name="connsiteX1" fmla="*/ 6040473 w 6048222"/>
              <a:gd name="connsiteY1" fmla="*/ 24039 h 6255083"/>
              <a:gd name="connsiteX2" fmla="*/ 6048222 w 6048222"/>
              <a:gd name="connsiteY2" fmla="*/ 6216338 h 6255083"/>
              <a:gd name="connsiteX3" fmla="*/ 1550943 w 6048222"/>
              <a:gd name="connsiteY3" fmla="*/ 6255083 h 6255083"/>
              <a:gd name="connsiteX4" fmla="*/ 2798557 w 6048222"/>
              <a:gd name="connsiteY4" fmla="*/ 8541 h 6255083"/>
              <a:gd name="connsiteX0" fmla="*/ 2841061 w 6090726"/>
              <a:gd name="connsiteY0" fmla="*/ 1003 h 6247545"/>
              <a:gd name="connsiteX1" fmla="*/ 6082977 w 6090726"/>
              <a:gd name="connsiteY1" fmla="*/ 16501 h 6247545"/>
              <a:gd name="connsiteX2" fmla="*/ 6090726 w 6090726"/>
              <a:gd name="connsiteY2" fmla="*/ 6208800 h 6247545"/>
              <a:gd name="connsiteX3" fmla="*/ 1593447 w 6090726"/>
              <a:gd name="connsiteY3" fmla="*/ 6247545 h 6247545"/>
              <a:gd name="connsiteX4" fmla="*/ 2841061 w 6090726"/>
              <a:gd name="connsiteY4" fmla="*/ 1003 h 6247545"/>
              <a:gd name="connsiteX0" fmla="*/ 2484782 w 6780583"/>
              <a:gd name="connsiteY0" fmla="*/ 7749 h 6231044"/>
              <a:gd name="connsiteX1" fmla="*/ 6772834 w 6780583"/>
              <a:gd name="connsiteY1" fmla="*/ 0 h 6231044"/>
              <a:gd name="connsiteX2" fmla="*/ 6780583 w 6780583"/>
              <a:gd name="connsiteY2" fmla="*/ 6192299 h 6231044"/>
              <a:gd name="connsiteX3" fmla="*/ 2283304 w 6780583"/>
              <a:gd name="connsiteY3" fmla="*/ 6231044 h 6231044"/>
              <a:gd name="connsiteX4" fmla="*/ 2484782 w 6780583"/>
              <a:gd name="connsiteY4" fmla="*/ 7749 h 6231044"/>
              <a:gd name="connsiteX0" fmla="*/ 1750922 w 6046723"/>
              <a:gd name="connsiteY0" fmla="*/ 7749 h 6231044"/>
              <a:gd name="connsiteX1" fmla="*/ 6038974 w 6046723"/>
              <a:gd name="connsiteY1" fmla="*/ 0 h 6231044"/>
              <a:gd name="connsiteX2" fmla="*/ 6046723 w 6046723"/>
              <a:gd name="connsiteY2" fmla="*/ 6192299 h 6231044"/>
              <a:gd name="connsiteX3" fmla="*/ 1549444 w 6046723"/>
              <a:gd name="connsiteY3" fmla="*/ 6231044 h 6231044"/>
              <a:gd name="connsiteX4" fmla="*/ 1750922 w 6046723"/>
              <a:gd name="connsiteY4" fmla="*/ 7749 h 6231044"/>
              <a:gd name="connsiteX0" fmla="*/ 1768549 w 6064350"/>
              <a:gd name="connsiteY0" fmla="*/ 7749 h 6200047"/>
              <a:gd name="connsiteX1" fmla="*/ 6056601 w 6064350"/>
              <a:gd name="connsiteY1" fmla="*/ 0 h 6200047"/>
              <a:gd name="connsiteX2" fmla="*/ 6064350 w 6064350"/>
              <a:gd name="connsiteY2" fmla="*/ 6192299 h 6200047"/>
              <a:gd name="connsiteX3" fmla="*/ 1512827 w 6064350"/>
              <a:gd name="connsiteY3" fmla="*/ 6200047 h 6200047"/>
              <a:gd name="connsiteX4" fmla="*/ 1768549 w 6064350"/>
              <a:gd name="connsiteY4" fmla="*/ 7749 h 6200047"/>
              <a:gd name="connsiteX0" fmla="*/ 1951901 w 6247702"/>
              <a:gd name="connsiteY0" fmla="*/ 7749 h 6200047"/>
              <a:gd name="connsiteX1" fmla="*/ 6239953 w 6247702"/>
              <a:gd name="connsiteY1" fmla="*/ 0 h 6200047"/>
              <a:gd name="connsiteX2" fmla="*/ 6247702 w 6247702"/>
              <a:gd name="connsiteY2" fmla="*/ 6192299 h 6200047"/>
              <a:gd name="connsiteX3" fmla="*/ 1696179 w 6247702"/>
              <a:gd name="connsiteY3" fmla="*/ 6200047 h 6200047"/>
              <a:gd name="connsiteX4" fmla="*/ 1951901 w 6247702"/>
              <a:gd name="connsiteY4" fmla="*/ 7749 h 6200047"/>
              <a:gd name="connsiteX0" fmla="*/ 1827370 w 6123171"/>
              <a:gd name="connsiteY0" fmla="*/ 7749 h 6200047"/>
              <a:gd name="connsiteX1" fmla="*/ 6115422 w 6123171"/>
              <a:gd name="connsiteY1" fmla="*/ 0 h 6200047"/>
              <a:gd name="connsiteX2" fmla="*/ 6123171 w 6123171"/>
              <a:gd name="connsiteY2" fmla="*/ 6192299 h 6200047"/>
              <a:gd name="connsiteX3" fmla="*/ 1571648 w 6123171"/>
              <a:gd name="connsiteY3" fmla="*/ 6200047 h 6200047"/>
              <a:gd name="connsiteX4" fmla="*/ 1827370 w 6123171"/>
              <a:gd name="connsiteY4" fmla="*/ 7749 h 6200047"/>
              <a:gd name="connsiteX0" fmla="*/ 1822529 w 6118330"/>
              <a:gd name="connsiteY0" fmla="*/ 7749 h 6200047"/>
              <a:gd name="connsiteX1" fmla="*/ 6110581 w 6118330"/>
              <a:gd name="connsiteY1" fmla="*/ 0 h 6200047"/>
              <a:gd name="connsiteX2" fmla="*/ 6118330 w 6118330"/>
              <a:gd name="connsiteY2" fmla="*/ 6192299 h 6200047"/>
              <a:gd name="connsiteX3" fmla="*/ 1566807 w 6118330"/>
              <a:gd name="connsiteY3" fmla="*/ 6200047 h 6200047"/>
              <a:gd name="connsiteX4" fmla="*/ 1822529 w 6118330"/>
              <a:gd name="connsiteY4" fmla="*/ 7749 h 6200047"/>
              <a:gd name="connsiteX0" fmla="*/ 1822529 w 6118330"/>
              <a:gd name="connsiteY0" fmla="*/ 7749 h 6200047"/>
              <a:gd name="connsiteX1" fmla="*/ 6110581 w 6118330"/>
              <a:gd name="connsiteY1" fmla="*/ 0 h 6200047"/>
              <a:gd name="connsiteX2" fmla="*/ 6118330 w 6118330"/>
              <a:gd name="connsiteY2" fmla="*/ 6192299 h 6200047"/>
              <a:gd name="connsiteX3" fmla="*/ 1566807 w 6118330"/>
              <a:gd name="connsiteY3" fmla="*/ 6200047 h 6200047"/>
              <a:gd name="connsiteX4" fmla="*/ 1822529 w 6118330"/>
              <a:gd name="connsiteY4" fmla="*/ 7749 h 6200047"/>
              <a:gd name="connsiteX0" fmla="*/ 1654188 w 5949989"/>
              <a:gd name="connsiteY0" fmla="*/ 7749 h 6200047"/>
              <a:gd name="connsiteX1" fmla="*/ 5942240 w 5949989"/>
              <a:gd name="connsiteY1" fmla="*/ 0 h 6200047"/>
              <a:gd name="connsiteX2" fmla="*/ 5949989 w 5949989"/>
              <a:gd name="connsiteY2" fmla="*/ 6192299 h 6200047"/>
              <a:gd name="connsiteX3" fmla="*/ 1398466 w 5949989"/>
              <a:gd name="connsiteY3" fmla="*/ 6200047 h 6200047"/>
              <a:gd name="connsiteX4" fmla="*/ 2778 w 5949989"/>
              <a:gd name="connsiteY4" fmla="*/ 3275872 h 6200047"/>
              <a:gd name="connsiteX5" fmla="*/ 1654188 w 5949989"/>
              <a:gd name="connsiteY5" fmla="*/ 7749 h 6200047"/>
              <a:gd name="connsiteX0" fmla="*/ 2151410 w 6447211"/>
              <a:gd name="connsiteY0" fmla="*/ 7749 h 6200047"/>
              <a:gd name="connsiteX1" fmla="*/ 6439462 w 6447211"/>
              <a:gd name="connsiteY1" fmla="*/ 0 h 6200047"/>
              <a:gd name="connsiteX2" fmla="*/ 6447211 w 6447211"/>
              <a:gd name="connsiteY2" fmla="*/ 6192299 h 6200047"/>
              <a:gd name="connsiteX3" fmla="*/ 1895688 w 6447211"/>
              <a:gd name="connsiteY3" fmla="*/ 6200047 h 6200047"/>
              <a:gd name="connsiteX4" fmla="*/ 500000 w 6447211"/>
              <a:gd name="connsiteY4" fmla="*/ 3275872 h 6200047"/>
              <a:gd name="connsiteX5" fmla="*/ 2151410 w 6447211"/>
              <a:gd name="connsiteY5" fmla="*/ 7749 h 6200047"/>
              <a:gd name="connsiteX0" fmla="*/ 2177509 w 6473310"/>
              <a:gd name="connsiteY0" fmla="*/ 7749 h 6200047"/>
              <a:gd name="connsiteX1" fmla="*/ 6465561 w 6473310"/>
              <a:gd name="connsiteY1" fmla="*/ 0 h 6200047"/>
              <a:gd name="connsiteX2" fmla="*/ 6473310 w 6473310"/>
              <a:gd name="connsiteY2" fmla="*/ 6192299 h 6200047"/>
              <a:gd name="connsiteX3" fmla="*/ 1921787 w 6473310"/>
              <a:gd name="connsiteY3" fmla="*/ 6200047 h 6200047"/>
              <a:gd name="connsiteX4" fmla="*/ 526099 w 6473310"/>
              <a:gd name="connsiteY4" fmla="*/ 3275872 h 6200047"/>
              <a:gd name="connsiteX5" fmla="*/ 2177509 w 6473310"/>
              <a:gd name="connsiteY5" fmla="*/ 7749 h 6200047"/>
              <a:gd name="connsiteX0" fmla="*/ 2177509 w 6473310"/>
              <a:gd name="connsiteY0" fmla="*/ 7749 h 6200047"/>
              <a:gd name="connsiteX1" fmla="*/ 6465561 w 6473310"/>
              <a:gd name="connsiteY1" fmla="*/ 0 h 6200047"/>
              <a:gd name="connsiteX2" fmla="*/ 6473310 w 6473310"/>
              <a:gd name="connsiteY2" fmla="*/ 6192299 h 6200047"/>
              <a:gd name="connsiteX3" fmla="*/ 1483637 w 6473310"/>
              <a:gd name="connsiteY3" fmla="*/ 6200047 h 6200047"/>
              <a:gd name="connsiteX4" fmla="*/ 526099 w 6473310"/>
              <a:gd name="connsiteY4" fmla="*/ 3275872 h 6200047"/>
              <a:gd name="connsiteX5" fmla="*/ 2177509 w 6473310"/>
              <a:gd name="connsiteY5" fmla="*/ 7749 h 6200047"/>
              <a:gd name="connsiteX0" fmla="*/ 2177509 w 6473310"/>
              <a:gd name="connsiteY0" fmla="*/ 7749 h 6200047"/>
              <a:gd name="connsiteX1" fmla="*/ 6465561 w 6473310"/>
              <a:gd name="connsiteY1" fmla="*/ 0 h 6200047"/>
              <a:gd name="connsiteX2" fmla="*/ 6473310 w 6473310"/>
              <a:gd name="connsiteY2" fmla="*/ 6192299 h 6200047"/>
              <a:gd name="connsiteX3" fmla="*/ 1483637 w 6473310"/>
              <a:gd name="connsiteY3" fmla="*/ 6200047 h 6200047"/>
              <a:gd name="connsiteX4" fmla="*/ 526099 w 6473310"/>
              <a:gd name="connsiteY4" fmla="*/ 3275872 h 6200047"/>
              <a:gd name="connsiteX5" fmla="*/ 2177509 w 6473310"/>
              <a:gd name="connsiteY5" fmla="*/ 7749 h 6200047"/>
              <a:gd name="connsiteX0" fmla="*/ 2464942 w 6760743"/>
              <a:gd name="connsiteY0" fmla="*/ 7749 h 6200047"/>
              <a:gd name="connsiteX1" fmla="*/ 6752994 w 6760743"/>
              <a:gd name="connsiteY1" fmla="*/ 0 h 6200047"/>
              <a:gd name="connsiteX2" fmla="*/ 6760743 w 6760743"/>
              <a:gd name="connsiteY2" fmla="*/ 6192299 h 6200047"/>
              <a:gd name="connsiteX3" fmla="*/ 1771070 w 6760743"/>
              <a:gd name="connsiteY3" fmla="*/ 6200047 h 6200047"/>
              <a:gd name="connsiteX4" fmla="*/ 261082 w 6760743"/>
              <a:gd name="connsiteY4" fmla="*/ 2304322 h 6200047"/>
              <a:gd name="connsiteX5" fmla="*/ 2464942 w 6760743"/>
              <a:gd name="connsiteY5" fmla="*/ 7749 h 6200047"/>
              <a:gd name="connsiteX0" fmla="*/ 2587995 w 6883796"/>
              <a:gd name="connsiteY0" fmla="*/ 7749 h 6200047"/>
              <a:gd name="connsiteX1" fmla="*/ 6876047 w 6883796"/>
              <a:gd name="connsiteY1" fmla="*/ 0 h 6200047"/>
              <a:gd name="connsiteX2" fmla="*/ 6883796 w 6883796"/>
              <a:gd name="connsiteY2" fmla="*/ 6192299 h 6200047"/>
              <a:gd name="connsiteX3" fmla="*/ 1894123 w 6883796"/>
              <a:gd name="connsiteY3" fmla="*/ 6200047 h 6200047"/>
              <a:gd name="connsiteX4" fmla="*/ 384135 w 6883796"/>
              <a:gd name="connsiteY4" fmla="*/ 2304322 h 6200047"/>
              <a:gd name="connsiteX5" fmla="*/ 2587995 w 6883796"/>
              <a:gd name="connsiteY5" fmla="*/ 7749 h 6200047"/>
              <a:gd name="connsiteX0" fmla="*/ 2624170 w 6919971"/>
              <a:gd name="connsiteY0" fmla="*/ 7749 h 6200047"/>
              <a:gd name="connsiteX1" fmla="*/ 6912222 w 6919971"/>
              <a:gd name="connsiteY1" fmla="*/ 0 h 6200047"/>
              <a:gd name="connsiteX2" fmla="*/ 6919971 w 6919971"/>
              <a:gd name="connsiteY2" fmla="*/ 6192299 h 6200047"/>
              <a:gd name="connsiteX3" fmla="*/ 1930298 w 6919971"/>
              <a:gd name="connsiteY3" fmla="*/ 6200047 h 6200047"/>
              <a:gd name="connsiteX4" fmla="*/ 420310 w 6919971"/>
              <a:gd name="connsiteY4" fmla="*/ 2304322 h 6200047"/>
              <a:gd name="connsiteX5" fmla="*/ 2624170 w 6919971"/>
              <a:gd name="connsiteY5" fmla="*/ 7749 h 6200047"/>
              <a:gd name="connsiteX0" fmla="*/ 2327784 w 6623585"/>
              <a:gd name="connsiteY0" fmla="*/ 7749 h 6200047"/>
              <a:gd name="connsiteX1" fmla="*/ 6615836 w 6623585"/>
              <a:gd name="connsiteY1" fmla="*/ 0 h 6200047"/>
              <a:gd name="connsiteX2" fmla="*/ 6623585 w 6623585"/>
              <a:gd name="connsiteY2" fmla="*/ 6192299 h 6200047"/>
              <a:gd name="connsiteX3" fmla="*/ 1633912 w 6623585"/>
              <a:gd name="connsiteY3" fmla="*/ 6200047 h 6200047"/>
              <a:gd name="connsiteX4" fmla="*/ 123924 w 6623585"/>
              <a:gd name="connsiteY4" fmla="*/ 2304322 h 6200047"/>
              <a:gd name="connsiteX5" fmla="*/ 2327784 w 6623585"/>
              <a:gd name="connsiteY5" fmla="*/ 7749 h 6200047"/>
              <a:gd name="connsiteX0" fmla="*/ 2308527 w 6604328"/>
              <a:gd name="connsiteY0" fmla="*/ 7749 h 6200047"/>
              <a:gd name="connsiteX1" fmla="*/ 6596579 w 6604328"/>
              <a:gd name="connsiteY1" fmla="*/ 0 h 6200047"/>
              <a:gd name="connsiteX2" fmla="*/ 6604328 w 6604328"/>
              <a:gd name="connsiteY2" fmla="*/ 6192299 h 6200047"/>
              <a:gd name="connsiteX3" fmla="*/ 1614655 w 6604328"/>
              <a:gd name="connsiteY3" fmla="*/ 6200047 h 6200047"/>
              <a:gd name="connsiteX4" fmla="*/ 104667 w 6604328"/>
              <a:gd name="connsiteY4" fmla="*/ 2304322 h 6200047"/>
              <a:gd name="connsiteX5" fmla="*/ 2308527 w 6604328"/>
              <a:gd name="connsiteY5" fmla="*/ 7749 h 6200047"/>
              <a:gd name="connsiteX0" fmla="*/ 2186436 w 6482237"/>
              <a:gd name="connsiteY0" fmla="*/ 191187 h 6383485"/>
              <a:gd name="connsiteX1" fmla="*/ 6474488 w 6482237"/>
              <a:gd name="connsiteY1" fmla="*/ 183438 h 6383485"/>
              <a:gd name="connsiteX2" fmla="*/ 6482237 w 6482237"/>
              <a:gd name="connsiteY2" fmla="*/ 6375737 h 6383485"/>
              <a:gd name="connsiteX3" fmla="*/ 1492564 w 6482237"/>
              <a:gd name="connsiteY3" fmla="*/ 6383485 h 6383485"/>
              <a:gd name="connsiteX4" fmla="*/ 39726 w 6482237"/>
              <a:gd name="connsiteY4" fmla="*/ 2744935 h 6383485"/>
              <a:gd name="connsiteX5" fmla="*/ 2186436 w 6482237"/>
              <a:gd name="connsiteY5" fmla="*/ 191187 h 6383485"/>
              <a:gd name="connsiteX0" fmla="*/ 2240494 w 6536295"/>
              <a:gd name="connsiteY0" fmla="*/ 7749 h 6200047"/>
              <a:gd name="connsiteX1" fmla="*/ 6528546 w 6536295"/>
              <a:gd name="connsiteY1" fmla="*/ 0 h 6200047"/>
              <a:gd name="connsiteX2" fmla="*/ 6536295 w 6536295"/>
              <a:gd name="connsiteY2" fmla="*/ 6192299 h 6200047"/>
              <a:gd name="connsiteX3" fmla="*/ 1546622 w 6536295"/>
              <a:gd name="connsiteY3" fmla="*/ 6200047 h 6200047"/>
              <a:gd name="connsiteX4" fmla="*/ 93784 w 6536295"/>
              <a:gd name="connsiteY4" fmla="*/ 2561497 h 6200047"/>
              <a:gd name="connsiteX5" fmla="*/ 2240494 w 6536295"/>
              <a:gd name="connsiteY5" fmla="*/ 7749 h 6200047"/>
              <a:gd name="connsiteX0" fmla="*/ 2297185 w 6592986"/>
              <a:gd name="connsiteY0" fmla="*/ 7749 h 6200047"/>
              <a:gd name="connsiteX1" fmla="*/ 6585237 w 6592986"/>
              <a:gd name="connsiteY1" fmla="*/ 0 h 6200047"/>
              <a:gd name="connsiteX2" fmla="*/ 6592986 w 6592986"/>
              <a:gd name="connsiteY2" fmla="*/ 6192299 h 6200047"/>
              <a:gd name="connsiteX3" fmla="*/ 1603313 w 6592986"/>
              <a:gd name="connsiteY3" fmla="*/ 6200047 h 6200047"/>
              <a:gd name="connsiteX4" fmla="*/ 150475 w 6592986"/>
              <a:gd name="connsiteY4" fmla="*/ 2561497 h 6200047"/>
              <a:gd name="connsiteX5" fmla="*/ 2297185 w 6592986"/>
              <a:gd name="connsiteY5" fmla="*/ 7749 h 6200047"/>
              <a:gd name="connsiteX0" fmla="*/ 2257144 w 6552945"/>
              <a:gd name="connsiteY0" fmla="*/ 7749 h 6200047"/>
              <a:gd name="connsiteX1" fmla="*/ 6545196 w 6552945"/>
              <a:gd name="connsiteY1" fmla="*/ 0 h 6200047"/>
              <a:gd name="connsiteX2" fmla="*/ 6552945 w 6552945"/>
              <a:gd name="connsiteY2" fmla="*/ 6192299 h 6200047"/>
              <a:gd name="connsiteX3" fmla="*/ 1563272 w 6552945"/>
              <a:gd name="connsiteY3" fmla="*/ 6200047 h 6200047"/>
              <a:gd name="connsiteX4" fmla="*/ 110434 w 6552945"/>
              <a:gd name="connsiteY4" fmla="*/ 2561497 h 6200047"/>
              <a:gd name="connsiteX5" fmla="*/ 2257144 w 6552945"/>
              <a:gd name="connsiteY5" fmla="*/ 7749 h 6200047"/>
              <a:gd name="connsiteX0" fmla="*/ 1565948 w 6442774"/>
              <a:gd name="connsiteY0" fmla="*/ 17274 h 6200047"/>
              <a:gd name="connsiteX1" fmla="*/ 6435025 w 6442774"/>
              <a:gd name="connsiteY1" fmla="*/ 0 h 6200047"/>
              <a:gd name="connsiteX2" fmla="*/ 6442774 w 6442774"/>
              <a:gd name="connsiteY2" fmla="*/ 6192299 h 6200047"/>
              <a:gd name="connsiteX3" fmla="*/ 1453101 w 6442774"/>
              <a:gd name="connsiteY3" fmla="*/ 6200047 h 6200047"/>
              <a:gd name="connsiteX4" fmla="*/ 263 w 6442774"/>
              <a:gd name="connsiteY4" fmla="*/ 2561497 h 6200047"/>
              <a:gd name="connsiteX5" fmla="*/ 1565948 w 6442774"/>
              <a:gd name="connsiteY5" fmla="*/ 17274 h 6200047"/>
              <a:gd name="connsiteX0" fmla="*/ 1714622 w 6591448"/>
              <a:gd name="connsiteY0" fmla="*/ 17274 h 6200047"/>
              <a:gd name="connsiteX1" fmla="*/ 6583699 w 6591448"/>
              <a:gd name="connsiteY1" fmla="*/ 0 h 6200047"/>
              <a:gd name="connsiteX2" fmla="*/ 6591448 w 6591448"/>
              <a:gd name="connsiteY2" fmla="*/ 6192299 h 6200047"/>
              <a:gd name="connsiteX3" fmla="*/ 1601775 w 6591448"/>
              <a:gd name="connsiteY3" fmla="*/ 6200047 h 6200047"/>
              <a:gd name="connsiteX4" fmla="*/ 148937 w 6591448"/>
              <a:gd name="connsiteY4" fmla="*/ 2561497 h 6200047"/>
              <a:gd name="connsiteX5" fmla="*/ 1714622 w 6591448"/>
              <a:gd name="connsiteY5" fmla="*/ 17274 h 6200047"/>
              <a:gd name="connsiteX0" fmla="*/ 1650126 w 6526952"/>
              <a:gd name="connsiteY0" fmla="*/ 195115 h 6377888"/>
              <a:gd name="connsiteX1" fmla="*/ 6519203 w 6526952"/>
              <a:gd name="connsiteY1" fmla="*/ 177841 h 6377888"/>
              <a:gd name="connsiteX2" fmla="*/ 6526952 w 6526952"/>
              <a:gd name="connsiteY2" fmla="*/ 6370140 h 6377888"/>
              <a:gd name="connsiteX3" fmla="*/ 1537279 w 6526952"/>
              <a:gd name="connsiteY3" fmla="*/ 6377888 h 6377888"/>
              <a:gd name="connsiteX4" fmla="*/ 84441 w 6526952"/>
              <a:gd name="connsiteY4" fmla="*/ 2767913 h 6377888"/>
              <a:gd name="connsiteX5" fmla="*/ 1650126 w 6526952"/>
              <a:gd name="connsiteY5" fmla="*/ 195115 h 6377888"/>
              <a:gd name="connsiteX0" fmla="*/ 1682905 w 6559731"/>
              <a:gd name="connsiteY0" fmla="*/ 18367 h 6201140"/>
              <a:gd name="connsiteX1" fmla="*/ 6551982 w 6559731"/>
              <a:gd name="connsiteY1" fmla="*/ 1093 h 6201140"/>
              <a:gd name="connsiteX2" fmla="*/ 6559731 w 6559731"/>
              <a:gd name="connsiteY2" fmla="*/ 6193392 h 6201140"/>
              <a:gd name="connsiteX3" fmla="*/ 1570058 w 6559731"/>
              <a:gd name="connsiteY3" fmla="*/ 6201140 h 6201140"/>
              <a:gd name="connsiteX4" fmla="*/ 117220 w 6559731"/>
              <a:gd name="connsiteY4" fmla="*/ 2591165 h 6201140"/>
              <a:gd name="connsiteX5" fmla="*/ 1682905 w 6559731"/>
              <a:gd name="connsiteY5" fmla="*/ 18367 h 6201140"/>
              <a:gd name="connsiteX0" fmla="*/ 1645859 w 6522685"/>
              <a:gd name="connsiteY0" fmla="*/ 188719 h 6371492"/>
              <a:gd name="connsiteX1" fmla="*/ 6095836 w 6522685"/>
              <a:gd name="connsiteY1" fmla="*/ 190495 h 6371492"/>
              <a:gd name="connsiteX2" fmla="*/ 6522685 w 6522685"/>
              <a:gd name="connsiteY2" fmla="*/ 6363744 h 6371492"/>
              <a:gd name="connsiteX3" fmla="*/ 1533012 w 6522685"/>
              <a:gd name="connsiteY3" fmla="*/ 6371492 h 6371492"/>
              <a:gd name="connsiteX4" fmla="*/ 80174 w 6522685"/>
              <a:gd name="connsiteY4" fmla="*/ 2761517 h 6371492"/>
              <a:gd name="connsiteX5" fmla="*/ 1645859 w 6522685"/>
              <a:gd name="connsiteY5" fmla="*/ 188719 h 6371492"/>
              <a:gd name="connsiteX0" fmla="*/ 1645859 w 6103585"/>
              <a:gd name="connsiteY0" fmla="*/ 188719 h 6392319"/>
              <a:gd name="connsiteX1" fmla="*/ 6095836 w 6103585"/>
              <a:gd name="connsiteY1" fmla="*/ 190495 h 6392319"/>
              <a:gd name="connsiteX2" fmla="*/ 6103585 w 6103585"/>
              <a:gd name="connsiteY2" fmla="*/ 6392319 h 6392319"/>
              <a:gd name="connsiteX3" fmla="*/ 1533012 w 6103585"/>
              <a:gd name="connsiteY3" fmla="*/ 6371492 h 6392319"/>
              <a:gd name="connsiteX4" fmla="*/ 80174 w 6103585"/>
              <a:gd name="connsiteY4" fmla="*/ 2761517 h 6392319"/>
              <a:gd name="connsiteX5" fmla="*/ 1645859 w 6103585"/>
              <a:gd name="connsiteY5" fmla="*/ 188719 h 6392319"/>
              <a:gd name="connsiteX0" fmla="*/ 1655695 w 6113421"/>
              <a:gd name="connsiteY0" fmla="*/ 11087 h 6214687"/>
              <a:gd name="connsiteX1" fmla="*/ 6105672 w 6113421"/>
              <a:gd name="connsiteY1" fmla="*/ 12863 h 6214687"/>
              <a:gd name="connsiteX2" fmla="*/ 6113421 w 6113421"/>
              <a:gd name="connsiteY2" fmla="*/ 6214687 h 6214687"/>
              <a:gd name="connsiteX3" fmla="*/ 1542848 w 6113421"/>
              <a:gd name="connsiteY3" fmla="*/ 6193860 h 6214687"/>
              <a:gd name="connsiteX4" fmla="*/ 90010 w 6113421"/>
              <a:gd name="connsiteY4" fmla="*/ 2583885 h 6214687"/>
              <a:gd name="connsiteX5" fmla="*/ 1655695 w 6113421"/>
              <a:gd name="connsiteY5" fmla="*/ 11087 h 6214687"/>
              <a:gd name="connsiteX0" fmla="*/ 1673847 w 6131573"/>
              <a:gd name="connsiteY0" fmla="*/ 15276 h 6218876"/>
              <a:gd name="connsiteX1" fmla="*/ 6123824 w 6131573"/>
              <a:gd name="connsiteY1" fmla="*/ 17052 h 6218876"/>
              <a:gd name="connsiteX2" fmla="*/ 6131573 w 6131573"/>
              <a:gd name="connsiteY2" fmla="*/ 6218876 h 6218876"/>
              <a:gd name="connsiteX3" fmla="*/ 1561000 w 6131573"/>
              <a:gd name="connsiteY3" fmla="*/ 6198049 h 6218876"/>
              <a:gd name="connsiteX4" fmla="*/ 108162 w 6131573"/>
              <a:gd name="connsiteY4" fmla="*/ 2588074 h 6218876"/>
              <a:gd name="connsiteX5" fmla="*/ 1673847 w 6131573"/>
              <a:gd name="connsiteY5" fmla="*/ 15276 h 6218876"/>
              <a:gd name="connsiteX0" fmla="*/ 1682562 w 6140288"/>
              <a:gd name="connsiteY0" fmla="*/ 6934 h 6210534"/>
              <a:gd name="connsiteX1" fmla="*/ 6132539 w 6140288"/>
              <a:gd name="connsiteY1" fmla="*/ 8710 h 6210534"/>
              <a:gd name="connsiteX2" fmla="*/ 6140288 w 6140288"/>
              <a:gd name="connsiteY2" fmla="*/ 6210534 h 6210534"/>
              <a:gd name="connsiteX3" fmla="*/ 1569715 w 6140288"/>
              <a:gd name="connsiteY3" fmla="*/ 6189707 h 6210534"/>
              <a:gd name="connsiteX4" fmla="*/ 116877 w 6140288"/>
              <a:gd name="connsiteY4" fmla="*/ 2579732 h 6210534"/>
              <a:gd name="connsiteX5" fmla="*/ 1682562 w 6140288"/>
              <a:gd name="connsiteY5" fmla="*/ 6934 h 6210534"/>
              <a:gd name="connsiteX0" fmla="*/ 1638683 w 6096409"/>
              <a:gd name="connsiteY0" fmla="*/ 72693 h 6276293"/>
              <a:gd name="connsiteX1" fmla="*/ 5287527 w 6096409"/>
              <a:gd name="connsiteY1" fmla="*/ 650626 h 6276293"/>
              <a:gd name="connsiteX2" fmla="*/ 6096409 w 6096409"/>
              <a:gd name="connsiteY2" fmla="*/ 6276293 h 6276293"/>
              <a:gd name="connsiteX3" fmla="*/ 1525836 w 6096409"/>
              <a:gd name="connsiteY3" fmla="*/ 6255466 h 6276293"/>
              <a:gd name="connsiteX4" fmla="*/ 72998 w 6096409"/>
              <a:gd name="connsiteY4" fmla="*/ 2645491 h 6276293"/>
              <a:gd name="connsiteX5" fmla="*/ 1638683 w 6096409"/>
              <a:gd name="connsiteY5" fmla="*/ 72693 h 6276293"/>
              <a:gd name="connsiteX0" fmla="*/ 1641246 w 6098972"/>
              <a:gd name="connsiteY0" fmla="*/ 176561 h 6380161"/>
              <a:gd name="connsiteX1" fmla="*/ 5591887 w 6098972"/>
              <a:gd name="connsiteY1" fmla="*/ 216748 h 6380161"/>
              <a:gd name="connsiteX2" fmla="*/ 6098972 w 6098972"/>
              <a:gd name="connsiteY2" fmla="*/ 6380161 h 6380161"/>
              <a:gd name="connsiteX3" fmla="*/ 1528399 w 6098972"/>
              <a:gd name="connsiteY3" fmla="*/ 6359334 h 6380161"/>
              <a:gd name="connsiteX4" fmla="*/ 75561 w 6098972"/>
              <a:gd name="connsiteY4" fmla="*/ 2749359 h 6380161"/>
              <a:gd name="connsiteX5" fmla="*/ 1641246 w 6098972"/>
              <a:gd name="connsiteY5" fmla="*/ 176561 h 6380161"/>
              <a:gd name="connsiteX0" fmla="*/ 785215 w 6098947"/>
              <a:gd name="connsiteY0" fmla="*/ 193139 h 6330893"/>
              <a:gd name="connsiteX1" fmla="*/ 5591862 w 6098947"/>
              <a:gd name="connsiteY1" fmla="*/ 167480 h 6330893"/>
              <a:gd name="connsiteX2" fmla="*/ 6098947 w 6098947"/>
              <a:gd name="connsiteY2" fmla="*/ 6330893 h 6330893"/>
              <a:gd name="connsiteX3" fmla="*/ 1528374 w 6098947"/>
              <a:gd name="connsiteY3" fmla="*/ 6310066 h 6330893"/>
              <a:gd name="connsiteX4" fmla="*/ 75536 w 6098947"/>
              <a:gd name="connsiteY4" fmla="*/ 2700091 h 6330893"/>
              <a:gd name="connsiteX5" fmla="*/ 785215 w 6098947"/>
              <a:gd name="connsiteY5" fmla="*/ 193139 h 6330893"/>
              <a:gd name="connsiteX0" fmla="*/ 1077816 w 6391548"/>
              <a:gd name="connsiteY0" fmla="*/ 167153 h 6304907"/>
              <a:gd name="connsiteX1" fmla="*/ 5884463 w 6391548"/>
              <a:gd name="connsiteY1" fmla="*/ 141494 h 6304907"/>
              <a:gd name="connsiteX2" fmla="*/ 6391548 w 6391548"/>
              <a:gd name="connsiteY2" fmla="*/ 6304907 h 6304907"/>
              <a:gd name="connsiteX3" fmla="*/ 1820975 w 6391548"/>
              <a:gd name="connsiteY3" fmla="*/ 6284080 h 6304907"/>
              <a:gd name="connsiteX4" fmla="*/ 33417 w 6391548"/>
              <a:gd name="connsiteY4" fmla="*/ 2322923 h 6304907"/>
              <a:gd name="connsiteX5" fmla="*/ 1077816 w 6391548"/>
              <a:gd name="connsiteY5" fmla="*/ 167153 h 6304907"/>
              <a:gd name="connsiteX0" fmla="*/ 1052844 w 6366576"/>
              <a:gd name="connsiteY0" fmla="*/ 167153 h 6304907"/>
              <a:gd name="connsiteX1" fmla="*/ 5859491 w 6366576"/>
              <a:gd name="connsiteY1" fmla="*/ 141494 h 6304907"/>
              <a:gd name="connsiteX2" fmla="*/ 6366576 w 6366576"/>
              <a:gd name="connsiteY2" fmla="*/ 6304907 h 6304907"/>
              <a:gd name="connsiteX3" fmla="*/ 1329591 w 6366576"/>
              <a:gd name="connsiteY3" fmla="*/ 5965822 h 6304907"/>
              <a:gd name="connsiteX4" fmla="*/ 8445 w 6366576"/>
              <a:gd name="connsiteY4" fmla="*/ 2322923 h 6304907"/>
              <a:gd name="connsiteX5" fmla="*/ 1052844 w 6366576"/>
              <a:gd name="connsiteY5" fmla="*/ 167153 h 6304907"/>
              <a:gd name="connsiteX0" fmla="*/ 1052844 w 5859491"/>
              <a:gd name="connsiteY0" fmla="*/ 167153 h 5965822"/>
              <a:gd name="connsiteX1" fmla="*/ 5859491 w 5859491"/>
              <a:gd name="connsiteY1" fmla="*/ 141494 h 5965822"/>
              <a:gd name="connsiteX2" fmla="*/ 5027697 w 5859491"/>
              <a:gd name="connsiteY2" fmla="*/ 4993464 h 5965822"/>
              <a:gd name="connsiteX3" fmla="*/ 1329591 w 5859491"/>
              <a:gd name="connsiteY3" fmla="*/ 5965822 h 5965822"/>
              <a:gd name="connsiteX4" fmla="*/ 8445 w 5859491"/>
              <a:gd name="connsiteY4" fmla="*/ 2322923 h 5965822"/>
              <a:gd name="connsiteX5" fmla="*/ 1052844 w 5859491"/>
              <a:gd name="connsiteY5" fmla="*/ 167153 h 5965822"/>
              <a:gd name="connsiteX0" fmla="*/ 1052844 w 5867242"/>
              <a:gd name="connsiteY0" fmla="*/ 167153 h 5970188"/>
              <a:gd name="connsiteX1" fmla="*/ 5859491 w 5867242"/>
              <a:gd name="connsiteY1" fmla="*/ 141494 h 5970188"/>
              <a:gd name="connsiteX2" fmla="*/ 5867242 w 5867242"/>
              <a:gd name="connsiteY2" fmla="*/ 5970188 h 5970188"/>
              <a:gd name="connsiteX3" fmla="*/ 1329591 w 5867242"/>
              <a:gd name="connsiteY3" fmla="*/ 5965822 h 5970188"/>
              <a:gd name="connsiteX4" fmla="*/ 8445 w 5867242"/>
              <a:gd name="connsiteY4" fmla="*/ 2322923 h 5970188"/>
              <a:gd name="connsiteX5" fmla="*/ 1052844 w 5867242"/>
              <a:gd name="connsiteY5" fmla="*/ 167153 h 5970188"/>
              <a:gd name="connsiteX0" fmla="*/ 1052844 w 5867242"/>
              <a:gd name="connsiteY0" fmla="*/ 25659 h 5828694"/>
              <a:gd name="connsiteX1" fmla="*/ 5859491 w 5867242"/>
              <a:gd name="connsiteY1" fmla="*/ 0 h 5828694"/>
              <a:gd name="connsiteX2" fmla="*/ 5867242 w 5867242"/>
              <a:gd name="connsiteY2" fmla="*/ 5828694 h 5828694"/>
              <a:gd name="connsiteX3" fmla="*/ 1329591 w 5867242"/>
              <a:gd name="connsiteY3" fmla="*/ 5824328 h 5828694"/>
              <a:gd name="connsiteX4" fmla="*/ 8445 w 5867242"/>
              <a:gd name="connsiteY4" fmla="*/ 2181429 h 5828694"/>
              <a:gd name="connsiteX5" fmla="*/ 1052844 w 5867242"/>
              <a:gd name="connsiteY5" fmla="*/ 25659 h 5828694"/>
              <a:gd name="connsiteX0" fmla="*/ 1052844 w 5867242"/>
              <a:gd name="connsiteY0" fmla="*/ 25659 h 5828694"/>
              <a:gd name="connsiteX1" fmla="*/ 5859491 w 5867242"/>
              <a:gd name="connsiteY1" fmla="*/ 0 h 5828694"/>
              <a:gd name="connsiteX2" fmla="*/ 5867242 w 5867242"/>
              <a:gd name="connsiteY2" fmla="*/ 5828694 h 5828694"/>
              <a:gd name="connsiteX3" fmla="*/ 1329591 w 5867242"/>
              <a:gd name="connsiteY3" fmla="*/ 5824328 h 5828694"/>
              <a:gd name="connsiteX4" fmla="*/ 8445 w 5867242"/>
              <a:gd name="connsiteY4" fmla="*/ 2181429 h 5828694"/>
              <a:gd name="connsiteX5" fmla="*/ 1052844 w 5867242"/>
              <a:gd name="connsiteY5" fmla="*/ 25659 h 5828694"/>
              <a:gd name="connsiteX0" fmla="*/ 1110378 w 5924776"/>
              <a:gd name="connsiteY0" fmla="*/ 25659 h 5828694"/>
              <a:gd name="connsiteX1" fmla="*/ 5917025 w 5924776"/>
              <a:gd name="connsiteY1" fmla="*/ 0 h 5828694"/>
              <a:gd name="connsiteX2" fmla="*/ 5924776 w 5924776"/>
              <a:gd name="connsiteY2" fmla="*/ 5828694 h 5828694"/>
              <a:gd name="connsiteX3" fmla="*/ 1387125 w 5924776"/>
              <a:gd name="connsiteY3" fmla="*/ 5824328 h 5828694"/>
              <a:gd name="connsiteX4" fmla="*/ 65979 w 5924776"/>
              <a:gd name="connsiteY4" fmla="*/ 2181429 h 5828694"/>
              <a:gd name="connsiteX5" fmla="*/ 1110378 w 5924776"/>
              <a:gd name="connsiteY5" fmla="*/ 25659 h 5828694"/>
              <a:gd name="connsiteX0" fmla="*/ 1086070 w 5900468"/>
              <a:gd name="connsiteY0" fmla="*/ 25659 h 5828694"/>
              <a:gd name="connsiteX1" fmla="*/ 5892717 w 5900468"/>
              <a:gd name="connsiteY1" fmla="*/ 0 h 5828694"/>
              <a:gd name="connsiteX2" fmla="*/ 5900468 w 5900468"/>
              <a:gd name="connsiteY2" fmla="*/ 5828694 h 5828694"/>
              <a:gd name="connsiteX3" fmla="*/ 1362817 w 5900468"/>
              <a:gd name="connsiteY3" fmla="*/ 5824328 h 5828694"/>
              <a:gd name="connsiteX4" fmla="*/ 69107 w 5900468"/>
              <a:gd name="connsiteY4" fmla="*/ 2351532 h 5828694"/>
              <a:gd name="connsiteX5" fmla="*/ 1086070 w 5900468"/>
              <a:gd name="connsiteY5" fmla="*/ 25659 h 5828694"/>
              <a:gd name="connsiteX0" fmla="*/ 1094837 w 5909235"/>
              <a:gd name="connsiteY0" fmla="*/ 25659 h 5828694"/>
              <a:gd name="connsiteX1" fmla="*/ 5901484 w 5909235"/>
              <a:gd name="connsiteY1" fmla="*/ 0 h 5828694"/>
              <a:gd name="connsiteX2" fmla="*/ 5909235 w 5909235"/>
              <a:gd name="connsiteY2" fmla="*/ 5828694 h 5828694"/>
              <a:gd name="connsiteX3" fmla="*/ 1371584 w 5909235"/>
              <a:gd name="connsiteY3" fmla="*/ 5824328 h 5828694"/>
              <a:gd name="connsiteX4" fmla="*/ 77874 w 5909235"/>
              <a:gd name="connsiteY4" fmla="*/ 2351532 h 5828694"/>
              <a:gd name="connsiteX5" fmla="*/ 1094837 w 5909235"/>
              <a:gd name="connsiteY5" fmla="*/ 25659 h 5828694"/>
              <a:gd name="connsiteX0" fmla="*/ 1070930 w 5885328"/>
              <a:gd name="connsiteY0" fmla="*/ 25659 h 5828694"/>
              <a:gd name="connsiteX1" fmla="*/ 5877577 w 5885328"/>
              <a:gd name="connsiteY1" fmla="*/ 0 h 5828694"/>
              <a:gd name="connsiteX2" fmla="*/ 5885328 w 5885328"/>
              <a:gd name="connsiteY2" fmla="*/ 5828694 h 5828694"/>
              <a:gd name="connsiteX3" fmla="*/ 1347677 w 5885328"/>
              <a:gd name="connsiteY3" fmla="*/ 5824328 h 5828694"/>
              <a:gd name="connsiteX4" fmla="*/ 81403 w 5885328"/>
              <a:gd name="connsiteY4" fmla="*/ 2505174 h 5828694"/>
              <a:gd name="connsiteX5" fmla="*/ 1070930 w 5885328"/>
              <a:gd name="connsiteY5" fmla="*/ 25659 h 5828694"/>
              <a:gd name="connsiteX0" fmla="*/ 1095835 w 5910233"/>
              <a:gd name="connsiteY0" fmla="*/ 25659 h 5828694"/>
              <a:gd name="connsiteX1" fmla="*/ 5902482 w 5910233"/>
              <a:gd name="connsiteY1" fmla="*/ 0 h 5828694"/>
              <a:gd name="connsiteX2" fmla="*/ 5910233 w 5910233"/>
              <a:gd name="connsiteY2" fmla="*/ 5828694 h 5828694"/>
              <a:gd name="connsiteX3" fmla="*/ 1372582 w 5910233"/>
              <a:gd name="connsiteY3" fmla="*/ 5824328 h 5828694"/>
              <a:gd name="connsiteX4" fmla="*/ 106308 w 5910233"/>
              <a:gd name="connsiteY4" fmla="*/ 2505174 h 5828694"/>
              <a:gd name="connsiteX5" fmla="*/ 1095835 w 5910233"/>
              <a:gd name="connsiteY5" fmla="*/ 25659 h 5828694"/>
              <a:gd name="connsiteX0" fmla="*/ 1025203 w 5812165"/>
              <a:gd name="connsiteY0" fmla="*/ 0 h 5830471"/>
              <a:gd name="connsiteX1" fmla="*/ 5804414 w 5812165"/>
              <a:gd name="connsiteY1" fmla="*/ 1777 h 5830471"/>
              <a:gd name="connsiteX2" fmla="*/ 5812165 w 5812165"/>
              <a:gd name="connsiteY2" fmla="*/ 5830471 h 5830471"/>
              <a:gd name="connsiteX3" fmla="*/ 1274514 w 5812165"/>
              <a:gd name="connsiteY3" fmla="*/ 5826105 h 5830471"/>
              <a:gd name="connsiteX4" fmla="*/ 8240 w 5812165"/>
              <a:gd name="connsiteY4" fmla="*/ 2506951 h 5830471"/>
              <a:gd name="connsiteX5" fmla="*/ 1025203 w 5812165"/>
              <a:gd name="connsiteY5" fmla="*/ 0 h 5830471"/>
              <a:gd name="connsiteX0" fmla="*/ 1043591 w 5830553"/>
              <a:gd name="connsiteY0" fmla="*/ 0 h 5830471"/>
              <a:gd name="connsiteX1" fmla="*/ 5822802 w 5830553"/>
              <a:gd name="connsiteY1" fmla="*/ 1777 h 5830471"/>
              <a:gd name="connsiteX2" fmla="*/ 5830553 w 5830553"/>
              <a:gd name="connsiteY2" fmla="*/ 5830471 h 5830471"/>
              <a:gd name="connsiteX3" fmla="*/ 1292902 w 5830553"/>
              <a:gd name="connsiteY3" fmla="*/ 5826105 h 5830471"/>
              <a:gd name="connsiteX4" fmla="*/ 26628 w 5830553"/>
              <a:gd name="connsiteY4" fmla="*/ 2506951 h 5830471"/>
              <a:gd name="connsiteX5" fmla="*/ 1043591 w 5830553"/>
              <a:gd name="connsiteY5" fmla="*/ 0 h 5830471"/>
              <a:gd name="connsiteX0" fmla="*/ 1104951 w 5891913"/>
              <a:gd name="connsiteY0" fmla="*/ 0 h 5830471"/>
              <a:gd name="connsiteX1" fmla="*/ 5884162 w 5891913"/>
              <a:gd name="connsiteY1" fmla="*/ 1777 h 5830471"/>
              <a:gd name="connsiteX2" fmla="*/ 5891913 w 5891913"/>
              <a:gd name="connsiteY2" fmla="*/ 5830471 h 5830471"/>
              <a:gd name="connsiteX3" fmla="*/ 1354262 w 5891913"/>
              <a:gd name="connsiteY3" fmla="*/ 5826105 h 5830471"/>
              <a:gd name="connsiteX4" fmla="*/ 87988 w 5891913"/>
              <a:gd name="connsiteY4" fmla="*/ 2506951 h 5830471"/>
              <a:gd name="connsiteX5" fmla="*/ 1104951 w 5891913"/>
              <a:gd name="connsiteY5" fmla="*/ 0 h 5830471"/>
              <a:gd name="connsiteX0" fmla="*/ 795815 w 5582777"/>
              <a:gd name="connsiteY0" fmla="*/ 0 h 5830471"/>
              <a:gd name="connsiteX1" fmla="*/ 5575026 w 5582777"/>
              <a:gd name="connsiteY1" fmla="*/ 1777 h 5830471"/>
              <a:gd name="connsiteX2" fmla="*/ 5582777 w 5582777"/>
              <a:gd name="connsiteY2" fmla="*/ 5830471 h 5830471"/>
              <a:gd name="connsiteX3" fmla="*/ 1045126 w 5582777"/>
              <a:gd name="connsiteY3" fmla="*/ 5826105 h 5830471"/>
              <a:gd name="connsiteX4" fmla="*/ 239778 w 5582777"/>
              <a:gd name="connsiteY4" fmla="*/ 2726439 h 5830471"/>
              <a:gd name="connsiteX5" fmla="*/ 795815 w 5582777"/>
              <a:gd name="connsiteY5" fmla="*/ 0 h 5830471"/>
              <a:gd name="connsiteX0" fmla="*/ 823831 w 5610793"/>
              <a:gd name="connsiteY0" fmla="*/ 0 h 5830471"/>
              <a:gd name="connsiteX1" fmla="*/ 5603042 w 5610793"/>
              <a:gd name="connsiteY1" fmla="*/ 1777 h 5830471"/>
              <a:gd name="connsiteX2" fmla="*/ 5610793 w 5610793"/>
              <a:gd name="connsiteY2" fmla="*/ 5830471 h 5830471"/>
              <a:gd name="connsiteX3" fmla="*/ 1073142 w 5610793"/>
              <a:gd name="connsiteY3" fmla="*/ 5826105 h 5830471"/>
              <a:gd name="connsiteX4" fmla="*/ 267794 w 5610793"/>
              <a:gd name="connsiteY4" fmla="*/ 2726439 h 5830471"/>
              <a:gd name="connsiteX5" fmla="*/ 823831 w 5610793"/>
              <a:gd name="connsiteY5" fmla="*/ 0 h 5830471"/>
              <a:gd name="connsiteX0" fmla="*/ 1067622 w 5854584"/>
              <a:gd name="connsiteY0" fmla="*/ 0 h 5830471"/>
              <a:gd name="connsiteX1" fmla="*/ 5846833 w 5854584"/>
              <a:gd name="connsiteY1" fmla="*/ 1777 h 5830471"/>
              <a:gd name="connsiteX2" fmla="*/ 5854584 w 5854584"/>
              <a:gd name="connsiteY2" fmla="*/ 5830471 h 5830471"/>
              <a:gd name="connsiteX3" fmla="*/ 1316933 w 5854584"/>
              <a:gd name="connsiteY3" fmla="*/ 5826105 h 5830471"/>
              <a:gd name="connsiteX4" fmla="*/ 138455 w 5854584"/>
              <a:gd name="connsiteY4" fmla="*/ 2726439 h 5830471"/>
              <a:gd name="connsiteX5" fmla="*/ 1067622 w 5854584"/>
              <a:gd name="connsiteY5" fmla="*/ 0 h 5830471"/>
              <a:gd name="connsiteX0" fmla="*/ 1118785 w 5905747"/>
              <a:gd name="connsiteY0" fmla="*/ 0 h 5830471"/>
              <a:gd name="connsiteX1" fmla="*/ 5897996 w 5905747"/>
              <a:gd name="connsiteY1" fmla="*/ 1777 h 5830471"/>
              <a:gd name="connsiteX2" fmla="*/ 5905747 w 5905747"/>
              <a:gd name="connsiteY2" fmla="*/ 5830471 h 5830471"/>
              <a:gd name="connsiteX3" fmla="*/ 1368096 w 5905747"/>
              <a:gd name="connsiteY3" fmla="*/ 5826105 h 5830471"/>
              <a:gd name="connsiteX4" fmla="*/ 189618 w 5905747"/>
              <a:gd name="connsiteY4" fmla="*/ 2726439 h 5830471"/>
              <a:gd name="connsiteX5" fmla="*/ 1118785 w 5905747"/>
              <a:gd name="connsiteY5" fmla="*/ 0 h 5830471"/>
              <a:gd name="connsiteX0" fmla="*/ 1110524 w 5897486"/>
              <a:gd name="connsiteY0" fmla="*/ 0 h 5830471"/>
              <a:gd name="connsiteX1" fmla="*/ 5889735 w 5897486"/>
              <a:gd name="connsiteY1" fmla="*/ 1777 h 5830471"/>
              <a:gd name="connsiteX2" fmla="*/ 5897486 w 5897486"/>
              <a:gd name="connsiteY2" fmla="*/ 5830471 h 5830471"/>
              <a:gd name="connsiteX3" fmla="*/ 1359835 w 5897486"/>
              <a:gd name="connsiteY3" fmla="*/ 5826105 h 5830471"/>
              <a:gd name="connsiteX4" fmla="*/ 192332 w 5897486"/>
              <a:gd name="connsiteY4" fmla="*/ 2847158 h 5830471"/>
              <a:gd name="connsiteX5" fmla="*/ 1110524 w 5897486"/>
              <a:gd name="connsiteY5" fmla="*/ 0 h 5830471"/>
              <a:gd name="connsiteX0" fmla="*/ 1058315 w 5845277"/>
              <a:gd name="connsiteY0" fmla="*/ 0 h 5830471"/>
              <a:gd name="connsiteX1" fmla="*/ 5837526 w 5845277"/>
              <a:gd name="connsiteY1" fmla="*/ 1777 h 5830471"/>
              <a:gd name="connsiteX2" fmla="*/ 5845277 w 5845277"/>
              <a:gd name="connsiteY2" fmla="*/ 5830471 h 5830471"/>
              <a:gd name="connsiteX3" fmla="*/ 1307626 w 5845277"/>
              <a:gd name="connsiteY3" fmla="*/ 5826105 h 5830471"/>
              <a:gd name="connsiteX4" fmla="*/ 140123 w 5845277"/>
              <a:gd name="connsiteY4" fmla="*/ 2847158 h 5830471"/>
              <a:gd name="connsiteX5" fmla="*/ 1058315 w 5845277"/>
              <a:gd name="connsiteY5" fmla="*/ 0 h 5830471"/>
              <a:gd name="connsiteX0" fmla="*/ 1111706 w 5898668"/>
              <a:gd name="connsiteY0" fmla="*/ 0 h 5830471"/>
              <a:gd name="connsiteX1" fmla="*/ 5890917 w 5898668"/>
              <a:gd name="connsiteY1" fmla="*/ 1777 h 5830471"/>
              <a:gd name="connsiteX2" fmla="*/ 5898668 w 5898668"/>
              <a:gd name="connsiteY2" fmla="*/ 5830471 h 5830471"/>
              <a:gd name="connsiteX3" fmla="*/ 1361017 w 5898668"/>
              <a:gd name="connsiteY3" fmla="*/ 5826105 h 5830471"/>
              <a:gd name="connsiteX4" fmla="*/ 193514 w 5898668"/>
              <a:gd name="connsiteY4" fmla="*/ 2847158 h 5830471"/>
              <a:gd name="connsiteX5" fmla="*/ 1111706 w 5898668"/>
              <a:gd name="connsiteY5" fmla="*/ 0 h 5830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98668" h="5830471">
                <a:moveTo>
                  <a:pt x="1111706" y="0"/>
                </a:moveTo>
                <a:lnTo>
                  <a:pt x="5890917" y="1777"/>
                </a:lnTo>
                <a:cubicBezTo>
                  <a:pt x="5893501" y="1944675"/>
                  <a:pt x="5896084" y="3887573"/>
                  <a:pt x="5898668" y="5830471"/>
                </a:cubicBezTo>
                <a:lnTo>
                  <a:pt x="1361017" y="5826105"/>
                </a:lnTo>
                <a:cubicBezTo>
                  <a:pt x="884165" y="4616134"/>
                  <a:pt x="564298" y="3889508"/>
                  <a:pt x="193514" y="2847158"/>
                </a:cubicBezTo>
                <a:cubicBezTo>
                  <a:pt x="-177270" y="1804808"/>
                  <a:pt x="-88443" y="544650"/>
                  <a:pt x="1111706" y="0"/>
                </a:cubicBezTo>
                <a:close/>
              </a:path>
            </a:pathLst>
          </a:custGeom>
          <a:noFill/>
          <a:ln w="25400">
            <a:solidFill>
              <a:srgbClr val="191D64"/>
            </a:solidFill>
          </a:ln>
        </p:spPr>
        <p:txBody>
          <a:bodyPr lIns="720000" tIns="1332000" rIns="720000"/>
          <a:lstStyle>
            <a:lvl1pPr marL="0" indent="0" algn="ctr" rtl="0" fontAlgn="base">
              <a:lnSpc>
                <a:spcPct val="90000"/>
              </a:lnSpc>
              <a:spcBef>
                <a:spcPts val="1000"/>
              </a:spcBef>
              <a:spcAft>
                <a:spcPct val="0"/>
              </a:spcAft>
              <a:buFontTx/>
              <a:buNone/>
              <a:defRPr sz="1200" b="0" i="0" kern="1200">
                <a:solidFill>
                  <a:schemeClr val="tx2"/>
                </a:solidFill>
                <a:latin typeface="Schibsted Grotesk Bold" pitchFamily="2" charset="77"/>
                <a:ea typeface="Schibsted Grotesk Bold" pitchFamily="2" charset="77"/>
                <a:cs typeface="Schibsted Grotesk Bold" pitchFamily="2" charset="77"/>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bg1"/>
                </a:solidFill>
                <a:latin typeface="+mn-lt"/>
                <a:ea typeface="Schibsted Grotesk Bold" pitchFamily="2" charset="77"/>
                <a:cs typeface="Schibsted Grotesk Bold" pitchFamily="2" charset="77"/>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bg1"/>
                </a:solidFill>
                <a:latin typeface="+mn-lt"/>
                <a:ea typeface="Schibsted Grotesk Bold" pitchFamily="2" charset="77"/>
                <a:cs typeface="Schibsted Grotesk Bold" pitchFamily="2" charset="77"/>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bg1"/>
                </a:solidFill>
                <a:latin typeface="+mn-lt"/>
                <a:ea typeface="Schibsted Grotesk Bold" pitchFamily="2" charset="77"/>
                <a:cs typeface="Schibsted Grotesk Bold" pitchFamily="2" charset="77"/>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bg1"/>
                </a:solidFill>
                <a:latin typeface="+mn-lt"/>
                <a:ea typeface="Schibsted Grotesk Bold" pitchFamily="2" charset="77"/>
                <a:cs typeface="Schibsted Grotesk Bold"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Tx/>
              <a:buNone/>
              <a:tabLst/>
              <a:defRPr/>
            </a:pPr>
            <a:endParaRPr kumimoji="0" lang="en-US" sz="1200" b="0" i="0" u="none" strike="noStrike" kern="1200" cap="none" spc="0" normalizeH="0" baseline="0" noProof="0" dirty="0">
              <a:ln>
                <a:noFill/>
              </a:ln>
              <a:solidFill>
                <a:srgbClr val="FFD900"/>
              </a:solidFill>
              <a:effectLst/>
              <a:uLnTx/>
              <a:uFillTx/>
              <a:latin typeface="Schibsted Grotesk Bold" pitchFamily="2" charset="77"/>
              <a:cs typeface="Schibsted Grotesk Bold" pitchFamily="2" charset="77"/>
            </a:endParaRPr>
          </a:p>
        </p:txBody>
      </p:sp>
    </p:spTree>
    <p:extLst>
      <p:ext uri="{BB962C8B-B14F-4D97-AF65-F5344CB8AC3E}">
        <p14:creationId xmlns:p14="http://schemas.microsoft.com/office/powerpoint/2010/main" val="94667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FEABFD6-DC33-77B1-8BA5-D468EC1E981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462" y="-11101"/>
            <a:ext cx="12186538" cy="6869101"/>
          </a:xfrm>
          <a:prstGeom prst="rect">
            <a:avLst/>
          </a:prstGeom>
        </p:spPr>
      </p:pic>
      <p:sp>
        <p:nvSpPr>
          <p:cNvPr id="5" name="Title 4">
            <a:extLst>
              <a:ext uri="{FF2B5EF4-FFF2-40B4-BE49-F238E27FC236}">
                <a16:creationId xmlns:a16="http://schemas.microsoft.com/office/drawing/2014/main" id="{33C80063-44CD-16D6-5D1B-F5C89B65A0B3}"/>
              </a:ext>
            </a:extLst>
          </p:cNvPr>
          <p:cNvSpPr>
            <a:spLocks noGrp="1"/>
          </p:cNvSpPr>
          <p:nvPr>
            <p:ph type="title"/>
          </p:nvPr>
        </p:nvSpPr>
        <p:spPr>
          <a:xfrm>
            <a:off x="1146655" y="1365967"/>
            <a:ext cx="4594230" cy="1908347"/>
          </a:xfrm>
        </p:spPr>
        <p:txBody>
          <a:bodyPr anchor="t"/>
          <a:lstStyle/>
          <a:p>
            <a:pPr>
              <a:lnSpc>
                <a:spcPct val="100000"/>
              </a:lnSpc>
              <a:spcAft>
                <a:spcPts val="1800"/>
              </a:spcAft>
            </a:pPr>
            <a:r>
              <a:rPr lang="en-GB" sz="3600" dirty="0">
                <a:solidFill>
                  <a:srgbClr val="191D64"/>
                </a:solidFill>
                <a:latin typeface="Aviva Curve" pitchFamily="2" charset="77"/>
              </a:rPr>
              <a:t>We’ve got </a:t>
            </a:r>
            <a:br>
              <a:rPr lang="en-GB" sz="3600" dirty="0">
                <a:solidFill>
                  <a:srgbClr val="191D64"/>
                </a:solidFill>
                <a:latin typeface="Aviva Curve" pitchFamily="2" charset="77"/>
              </a:rPr>
            </a:br>
            <a:r>
              <a:rPr lang="en-GB" sz="3600" dirty="0">
                <a:solidFill>
                  <a:srgbClr val="191D64"/>
                </a:solidFill>
                <a:latin typeface="Aviva Curve" pitchFamily="2" charset="77"/>
              </a:rPr>
              <a:t>your back with Aviva Smart Health</a:t>
            </a:r>
          </a:p>
        </p:txBody>
      </p:sp>
      <p:sp>
        <p:nvSpPr>
          <p:cNvPr id="2" name="Slide Number Placeholder 1">
            <a:extLst>
              <a:ext uri="{FF2B5EF4-FFF2-40B4-BE49-F238E27FC236}">
                <a16:creationId xmlns:a16="http://schemas.microsoft.com/office/drawing/2014/main" id="{2CE48451-6A33-EC86-707C-480484F5D9E8}"/>
              </a:ext>
            </a:extLst>
          </p:cNvPr>
          <p:cNvSpPr>
            <a:spLocks noGrp="1"/>
          </p:cNvSpPr>
          <p:nvPr>
            <p:ph type="sldNum" sz="quarter" idx="4"/>
          </p:nvPr>
        </p:nvSpPr>
        <p:spPr>
          <a:xfrm>
            <a:off x="11641542" y="6339393"/>
            <a:ext cx="57708" cy="123111"/>
          </a:xfrm>
        </p:spPr>
        <p:txBody>
          <a:bodyPr/>
          <a:lstStyle/>
          <a:p>
            <a:fld id="{7505E45A-03BB-464B-8278-1A9522AE72B1}" type="slidenum">
              <a:rPr lang="en-US" smtClean="0">
                <a:solidFill>
                  <a:schemeClr val="tx2"/>
                </a:solidFill>
              </a:rPr>
              <a:pPr/>
              <a:t>3</a:t>
            </a:fld>
            <a:endParaRPr lang="en-US" dirty="0">
              <a:solidFill>
                <a:schemeClr val="tx2"/>
              </a:solidFill>
            </a:endParaRPr>
          </a:p>
        </p:txBody>
      </p:sp>
      <p:sp>
        <p:nvSpPr>
          <p:cNvPr id="43" name="TextBox 42">
            <a:extLst>
              <a:ext uri="{FF2B5EF4-FFF2-40B4-BE49-F238E27FC236}">
                <a16:creationId xmlns:a16="http://schemas.microsoft.com/office/drawing/2014/main" id="{D236C3E8-46E2-E47E-39BA-816BFDFE6892}"/>
              </a:ext>
            </a:extLst>
          </p:cNvPr>
          <p:cNvSpPr txBox="1"/>
          <p:nvPr/>
        </p:nvSpPr>
        <p:spPr>
          <a:xfrm>
            <a:off x="1146655" y="3463118"/>
            <a:ext cx="3416300" cy="1723549"/>
          </a:xfrm>
          <a:prstGeom prst="rect">
            <a:avLst/>
          </a:prstGeom>
          <a:noFill/>
        </p:spPr>
        <p:txBody>
          <a:bodyPr wrap="square" rtlCol="0">
            <a:spAutoFit/>
          </a:bodyPr>
          <a:lstStyle/>
          <a:p>
            <a:pPr marL="285750" indent="-285750">
              <a:spcAft>
                <a:spcPts val="600"/>
              </a:spcAft>
              <a:buClr>
                <a:srgbClr val="191D64"/>
              </a:buClr>
              <a:buFont typeface="Wingdings" pitchFamily="2" charset="2"/>
              <a:buChar char="ü"/>
            </a:pPr>
            <a:r>
              <a:rPr kumimoji="0" lang="en-GB" sz="1600" u="none" strike="noStrike" kern="1200" cap="none" spc="0" normalizeH="0" baseline="0" noProof="0" dirty="0">
                <a:ln>
                  <a:noFill/>
                </a:ln>
                <a:solidFill>
                  <a:srgbClr val="191D64"/>
                </a:solidFill>
                <a:effectLst/>
                <a:uLnTx/>
                <a:uFillTx/>
                <a:latin typeface="Schibsted Grotesk" pitchFamily="2" charset="77"/>
                <a:ea typeface="+mn-ea"/>
                <a:cs typeface="FuturaPT-Heavy"/>
              </a:rPr>
              <a:t>Unlimited access for insured employees – all as part of our Aviva workplace</a:t>
            </a:r>
            <a:r>
              <a:rPr kumimoji="0" lang="en-GB" sz="1600" u="none" strike="noStrike" kern="1200" cap="none" spc="0" normalizeH="0" noProof="0" dirty="0">
                <a:ln>
                  <a:noFill/>
                </a:ln>
                <a:solidFill>
                  <a:srgbClr val="191D64"/>
                </a:solidFill>
                <a:effectLst/>
                <a:uLnTx/>
                <a:uFillTx/>
                <a:latin typeface="Schibsted Grotesk" pitchFamily="2" charset="77"/>
                <a:ea typeface="+mn-ea"/>
                <a:cs typeface="FuturaPT-Heavy"/>
              </a:rPr>
              <a:t> insurance</a:t>
            </a:r>
            <a:endParaRPr lang="en-GB" sz="1600" baseline="0" dirty="0">
              <a:solidFill>
                <a:srgbClr val="191D64"/>
              </a:solidFill>
              <a:latin typeface="Schibsted Grotesk" pitchFamily="2" charset="77"/>
              <a:cs typeface="FuturaPT-Heavy"/>
            </a:endParaRPr>
          </a:p>
          <a:p>
            <a:pPr marL="285750" indent="-285750">
              <a:spcAft>
                <a:spcPts val="600"/>
              </a:spcAft>
              <a:buClr>
                <a:srgbClr val="191D64"/>
              </a:buClr>
              <a:buFont typeface="Wingdings" pitchFamily="2" charset="2"/>
              <a:buChar char="ü"/>
            </a:pPr>
            <a:r>
              <a:rPr kumimoji="0" lang="en-GB" sz="1600" u="none" strike="noStrike" kern="1200" cap="none" spc="0" normalizeH="0" baseline="0" noProof="0" dirty="0">
                <a:ln>
                  <a:noFill/>
                </a:ln>
                <a:solidFill>
                  <a:srgbClr val="191D64"/>
                </a:solidFill>
                <a:effectLst/>
                <a:uLnTx/>
                <a:uFillTx/>
                <a:latin typeface="Schibsted Grotesk" pitchFamily="2" charset="77"/>
                <a:ea typeface="+mn-ea"/>
                <a:cs typeface="FuturaPT-Heavy"/>
              </a:rPr>
              <a:t>Available to you, your partner and children up to age 21</a:t>
            </a:r>
          </a:p>
          <a:p>
            <a:pPr marL="285750" indent="-285750">
              <a:spcAft>
                <a:spcPts val="600"/>
              </a:spcAft>
              <a:buClr>
                <a:srgbClr val="191D64"/>
              </a:buClr>
              <a:buFont typeface="Wingdings" pitchFamily="2" charset="2"/>
              <a:buChar char="ü"/>
            </a:pPr>
            <a:r>
              <a:rPr kumimoji="0" lang="en-GB" sz="1600" u="none" strike="noStrike" kern="1200" cap="none" spc="0" normalizeH="0" baseline="0" noProof="0" dirty="0">
                <a:ln>
                  <a:noFill/>
                </a:ln>
                <a:solidFill>
                  <a:srgbClr val="191D64"/>
                </a:solidFill>
                <a:effectLst/>
                <a:uLnTx/>
                <a:uFillTx/>
                <a:latin typeface="Schibsted Grotesk" pitchFamily="2" charset="77"/>
                <a:ea typeface="+mn-ea"/>
                <a:cs typeface="FuturaPT-Heavy"/>
              </a:rPr>
              <a:t>24/7, 365 days a year</a:t>
            </a:r>
          </a:p>
        </p:txBody>
      </p:sp>
      <p:sp>
        <p:nvSpPr>
          <p:cNvPr id="13" name="TextBox 12">
            <a:extLst>
              <a:ext uri="{FF2B5EF4-FFF2-40B4-BE49-F238E27FC236}">
                <a16:creationId xmlns:a16="http://schemas.microsoft.com/office/drawing/2014/main" id="{EF165FB4-D984-E8C6-11C5-86DADED6BCE7}"/>
              </a:ext>
            </a:extLst>
          </p:cNvPr>
          <p:cNvSpPr txBox="1"/>
          <p:nvPr/>
        </p:nvSpPr>
        <p:spPr>
          <a:xfrm>
            <a:off x="6174005" y="927332"/>
            <a:ext cx="1579253" cy="340519"/>
          </a:xfrm>
          <a:prstGeom prst="roundRect">
            <a:avLst/>
          </a:prstGeom>
          <a:solidFill>
            <a:srgbClr val="FFD900"/>
          </a:solidFill>
        </p:spPr>
        <p:txBody>
          <a:bodyPr wrap="square" rtlCol="0" anchor="ctr">
            <a:spAutoFit/>
          </a:bodyPr>
          <a:lstStyle/>
          <a:p>
            <a:pPr algn="ctr"/>
            <a:r>
              <a:rPr lang="en-GB" sz="1400" spc="0" dirty="0">
                <a:solidFill>
                  <a:srgbClr val="191D64"/>
                </a:solidFill>
                <a:effectLst/>
                <a:latin typeface="Schibsted Grotesk" pitchFamily="2" charset="77"/>
                <a:ea typeface="+mn-ea"/>
                <a:cs typeface="+mn-cs"/>
              </a:rPr>
              <a:t>24/7 online GP</a:t>
            </a:r>
          </a:p>
        </p:txBody>
      </p:sp>
      <p:sp>
        <p:nvSpPr>
          <p:cNvPr id="14" name="TextBox 13">
            <a:extLst>
              <a:ext uri="{FF2B5EF4-FFF2-40B4-BE49-F238E27FC236}">
                <a16:creationId xmlns:a16="http://schemas.microsoft.com/office/drawing/2014/main" id="{4DB8FA5E-2B84-FFC9-FE7F-BF4A1EB6F367}"/>
              </a:ext>
            </a:extLst>
          </p:cNvPr>
          <p:cNvSpPr txBox="1"/>
          <p:nvPr/>
        </p:nvSpPr>
        <p:spPr>
          <a:xfrm>
            <a:off x="5425331" y="1428719"/>
            <a:ext cx="2235861" cy="340519"/>
          </a:xfrm>
          <a:prstGeom prst="roundRect">
            <a:avLst/>
          </a:prstGeom>
          <a:solidFill>
            <a:srgbClr val="FFD900"/>
          </a:soli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spc="0" dirty="0">
                <a:solidFill>
                  <a:srgbClr val="191D64"/>
                </a:solidFill>
                <a:effectLst/>
                <a:latin typeface="Schibsted Grotesk" pitchFamily="2" charset="77"/>
                <a:ea typeface="+mn-ea"/>
                <a:cs typeface="+mn-cs"/>
              </a:rPr>
              <a:t>Second medical opinion</a:t>
            </a:r>
          </a:p>
        </p:txBody>
      </p:sp>
      <p:sp>
        <p:nvSpPr>
          <p:cNvPr id="15" name="TextBox 14">
            <a:extLst>
              <a:ext uri="{FF2B5EF4-FFF2-40B4-BE49-F238E27FC236}">
                <a16:creationId xmlns:a16="http://schemas.microsoft.com/office/drawing/2014/main" id="{FFE06B8C-64AF-432A-936B-2877B3D54C39}"/>
              </a:ext>
            </a:extLst>
          </p:cNvPr>
          <p:cNvSpPr txBox="1"/>
          <p:nvPr/>
        </p:nvSpPr>
        <p:spPr>
          <a:xfrm>
            <a:off x="9509680" y="2440302"/>
            <a:ext cx="2238120" cy="340519"/>
          </a:xfrm>
          <a:prstGeom prst="roundRect">
            <a:avLst/>
          </a:prstGeom>
          <a:solidFill>
            <a:srgbClr val="FFD900"/>
          </a:soli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spc="0" dirty="0">
                <a:solidFill>
                  <a:srgbClr val="191D64"/>
                </a:solidFill>
                <a:effectLst/>
                <a:latin typeface="Schibsted Grotesk" pitchFamily="2" charset="77"/>
                <a:ea typeface="+mn-ea"/>
                <a:cs typeface="+mn-cs"/>
              </a:rPr>
              <a:t>Mental health support</a:t>
            </a:r>
          </a:p>
        </p:txBody>
      </p:sp>
      <p:sp>
        <p:nvSpPr>
          <p:cNvPr id="16" name="TextBox 15">
            <a:extLst>
              <a:ext uri="{FF2B5EF4-FFF2-40B4-BE49-F238E27FC236}">
                <a16:creationId xmlns:a16="http://schemas.microsoft.com/office/drawing/2014/main" id="{F172EF37-89BF-E89A-0D36-DE34844F5182}"/>
              </a:ext>
            </a:extLst>
          </p:cNvPr>
          <p:cNvSpPr txBox="1"/>
          <p:nvPr/>
        </p:nvSpPr>
        <p:spPr>
          <a:xfrm>
            <a:off x="10168547" y="2918061"/>
            <a:ext cx="1579253" cy="340519"/>
          </a:xfrm>
          <a:prstGeom prst="roundRect">
            <a:avLst/>
          </a:prstGeom>
          <a:solidFill>
            <a:srgbClr val="FFD900"/>
          </a:soli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spc="0" dirty="0">
                <a:solidFill>
                  <a:srgbClr val="191D64"/>
                </a:solidFill>
                <a:effectLst/>
                <a:latin typeface="Schibsted Grotesk" pitchFamily="2" charset="77"/>
                <a:ea typeface="+mn-ea"/>
                <a:cs typeface="+mn-cs"/>
              </a:rPr>
              <a:t>Health check</a:t>
            </a:r>
          </a:p>
        </p:txBody>
      </p:sp>
      <p:sp>
        <p:nvSpPr>
          <p:cNvPr id="17" name="TextBox 16">
            <a:extLst>
              <a:ext uri="{FF2B5EF4-FFF2-40B4-BE49-F238E27FC236}">
                <a16:creationId xmlns:a16="http://schemas.microsoft.com/office/drawing/2014/main" id="{14A09C53-CB9D-4A8F-9460-5D31163462B6}"/>
              </a:ext>
            </a:extLst>
          </p:cNvPr>
          <p:cNvSpPr txBox="1"/>
          <p:nvPr/>
        </p:nvSpPr>
        <p:spPr>
          <a:xfrm>
            <a:off x="5503337" y="4867894"/>
            <a:ext cx="2079850" cy="340519"/>
          </a:xfrm>
          <a:prstGeom prst="roundRect">
            <a:avLst/>
          </a:prstGeom>
          <a:solidFill>
            <a:srgbClr val="FFD900"/>
          </a:soli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spc="0" dirty="0">
                <a:solidFill>
                  <a:srgbClr val="191D64"/>
                </a:solidFill>
                <a:effectLst/>
                <a:latin typeface="Schibsted Grotesk" pitchFamily="2" charset="77"/>
                <a:ea typeface="+mn-ea"/>
                <a:cs typeface="+mn-cs"/>
              </a:rPr>
              <a:t>Nutrition consultation</a:t>
            </a:r>
          </a:p>
        </p:txBody>
      </p:sp>
      <p:sp>
        <p:nvSpPr>
          <p:cNvPr id="18" name="TextBox 17">
            <a:extLst>
              <a:ext uri="{FF2B5EF4-FFF2-40B4-BE49-F238E27FC236}">
                <a16:creationId xmlns:a16="http://schemas.microsoft.com/office/drawing/2014/main" id="{20B9A404-71E9-0668-7AD6-99C6AE901A21}"/>
              </a:ext>
            </a:extLst>
          </p:cNvPr>
          <p:cNvSpPr txBox="1"/>
          <p:nvPr/>
        </p:nvSpPr>
        <p:spPr>
          <a:xfrm>
            <a:off x="6429704" y="5329151"/>
            <a:ext cx="1828634" cy="340519"/>
          </a:xfrm>
          <a:prstGeom prst="roundRect">
            <a:avLst/>
          </a:prstGeom>
          <a:solidFill>
            <a:srgbClr val="FFD900"/>
          </a:soli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spc="0" dirty="0">
                <a:solidFill>
                  <a:srgbClr val="191D64"/>
                </a:solidFill>
                <a:effectLst/>
                <a:latin typeface="Schibsted Grotesk" pitchFamily="2" charset="77"/>
                <a:ea typeface="+mn-ea"/>
                <a:cs typeface="+mn-cs"/>
              </a:rPr>
              <a:t>Fitness programme</a:t>
            </a:r>
          </a:p>
        </p:txBody>
      </p:sp>
      <p:pic>
        <p:nvPicPr>
          <p:cNvPr id="19" name="Picture 18">
            <a:extLst>
              <a:ext uri="{FF2B5EF4-FFF2-40B4-BE49-F238E27FC236}">
                <a16:creationId xmlns:a16="http://schemas.microsoft.com/office/drawing/2014/main" id="{21BA4426-4D0B-24FA-A6F0-BE1820FBD5F0}"/>
              </a:ext>
            </a:extLst>
          </p:cNvPr>
          <p:cNvPicPr>
            <a:picLocks noChangeAspect="1"/>
          </p:cNvPicPr>
          <p:nvPr/>
        </p:nvPicPr>
        <p:blipFill>
          <a:blip r:embed="rId4"/>
          <a:stretch>
            <a:fillRect/>
          </a:stretch>
        </p:blipFill>
        <p:spPr>
          <a:xfrm rot="19593187" flipH="1">
            <a:off x="6414386" y="1693622"/>
            <a:ext cx="495300" cy="850900"/>
          </a:xfrm>
          <a:prstGeom prst="rect">
            <a:avLst/>
          </a:prstGeom>
        </p:spPr>
      </p:pic>
      <p:pic>
        <p:nvPicPr>
          <p:cNvPr id="20" name="Picture 19">
            <a:extLst>
              <a:ext uri="{FF2B5EF4-FFF2-40B4-BE49-F238E27FC236}">
                <a16:creationId xmlns:a16="http://schemas.microsoft.com/office/drawing/2014/main" id="{B56DEAC3-0483-23E0-9F8C-78C42123E223}"/>
              </a:ext>
            </a:extLst>
          </p:cNvPr>
          <p:cNvPicPr>
            <a:picLocks noChangeAspect="1"/>
          </p:cNvPicPr>
          <p:nvPr/>
        </p:nvPicPr>
        <p:blipFill>
          <a:blip r:embed="rId4"/>
          <a:stretch>
            <a:fillRect/>
          </a:stretch>
        </p:blipFill>
        <p:spPr>
          <a:xfrm rot="10526218" flipH="1">
            <a:off x="9765474" y="1524209"/>
            <a:ext cx="495300" cy="850900"/>
          </a:xfrm>
          <a:prstGeom prst="rect">
            <a:avLst/>
          </a:prstGeom>
        </p:spPr>
      </p:pic>
      <p:pic>
        <p:nvPicPr>
          <p:cNvPr id="21" name="Picture 20">
            <a:extLst>
              <a:ext uri="{FF2B5EF4-FFF2-40B4-BE49-F238E27FC236}">
                <a16:creationId xmlns:a16="http://schemas.microsoft.com/office/drawing/2014/main" id="{CF1CABF5-3D0E-D550-26AC-B330C5E2B87F}"/>
              </a:ext>
            </a:extLst>
          </p:cNvPr>
          <p:cNvPicPr>
            <a:picLocks noChangeAspect="1"/>
          </p:cNvPicPr>
          <p:nvPr/>
        </p:nvPicPr>
        <p:blipFill>
          <a:blip r:embed="rId4"/>
          <a:stretch>
            <a:fillRect/>
          </a:stretch>
        </p:blipFill>
        <p:spPr>
          <a:xfrm rot="12211830">
            <a:off x="6901274" y="3926887"/>
            <a:ext cx="495300" cy="850900"/>
          </a:xfrm>
          <a:prstGeom prst="rect">
            <a:avLst/>
          </a:prstGeom>
        </p:spPr>
      </p:pic>
      <p:sp>
        <p:nvSpPr>
          <p:cNvPr id="4" name="Subtitle 5">
            <a:extLst>
              <a:ext uri="{FF2B5EF4-FFF2-40B4-BE49-F238E27FC236}">
                <a16:creationId xmlns:a16="http://schemas.microsoft.com/office/drawing/2014/main" id="{B498C3F5-1DE5-440F-E200-8A1A8B38F1A4}"/>
              </a:ext>
            </a:extLst>
          </p:cNvPr>
          <p:cNvSpPr txBox="1">
            <a:spLocks/>
          </p:cNvSpPr>
          <p:nvPr/>
        </p:nvSpPr>
        <p:spPr>
          <a:xfrm>
            <a:off x="454959" y="6329644"/>
            <a:ext cx="3347492" cy="265721"/>
          </a:xfrm>
          <a:prstGeom prst="rect">
            <a:avLst/>
          </a:prstGeom>
        </p:spPr>
        <p:txBody>
          <a:bodyPr vert="horz" lIns="0" tIns="0" rIns="0" bIns="0" rtlCol="0">
            <a:noAutofit/>
          </a:bodyPr>
          <a:lstStyle>
            <a:lvl1pPr marL="285750" indent="-285750" algn="l" defTabSz="914400" rtl="0" eaLnBrk="1" latinLnBrk="0" hangingPunct="1">
              <a:lnSpc>
                <a:spcPct val="100000"/>
              </a:lnSpc>
              <a:spcBef>
                <a:spcPts val="1000"/>
              </a:spcBef>
              <a:buFont typeface="Wingdings" panose="05000000000000000000" pitchFamily="2" charset="2"/>
              <a:buChar char="§"/>
              <a:defRPr sz="1600" b="0" i="0" kern="1200" baseline="0">
                <a:solidFill>
                  <a:schemeClr val="tx2"/>
                </a:solidFill>
                <a:latin typeface="Schibsted Grotesk" pitchFamily="2" charset="77"/>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600" b="0" i="0" kern="1200" baseline="0">
                <a:solidFill>
                  <a:schemeClr val="tx2"/>
                </a:solidFill>
                <a:latin typeface="Schibsted Grotesk" pitchFamily="2" charset="77"/>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600" b="0" i="0" kern="1200" baseline="0">
                <a:solidFill>
                  <a:schemeClr val="tx2"/>
                </a:solidFill>
                <a:latin typeface="Schibsted Grotesk" pitchFamily="2" charset="77"/>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400" b="0" i="0" kern="1200" baseline="0">
                <a:solidFill>
                  <a:schemeClr val="tx2"/>
                </a:solidFill>
                <a:latin typeface="Schibsted Grotesk" pitchFamily="2" charset="77"/>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400" b="0" i="0" kern="1200" baseline="0">
                <a:solidFill>
                  <a:schemeClr val="tx2"/>
                </a:solidFill>
                <a:latin typeface="Schibsted Grotes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b="1" dirty="0">
                <a:solidFill>
                  <a:srgbClr val="191D64"/>
                </a:solidFill>
              </a:rPr>
              <a:t>Aviva Smart Health</a:t>
            </a:r>
            <a:endParaRPr lang="en-GB" sz="1200" dirty="0">
              <a:solidFill>
                <a:srgbClr val="191D64"/>
              </a:solidFill>
            </a:endParaRPr>
          </a:p>
        </p:txBody>
      </p:sp>
      <p:pic>
        <p:nvPicPr>
          <p:cNvPr id="8" name="Picture 7">
            <a:extLst>
              <a:ext uri="{FF2B5EF4-FFF2-40B4-BE49-F238E27FC236}">
                <a16:creationId xmlns:a16="http://schemas.microsoft.com/office/drawing/2014/main" id="{7678BDEA-09C8-A1D6-0BD9-99A9B09DF715}"/>
              </a:ext>
            </a:extLst>
          </p:cNvPr>
          <p:cNvPicPr>
            <a:picLocks noChangeAspect="1"/>
          </p:cNvPicPr>
          <p:nvPr/>
        </p:nvPicPr>
        <p:blipFill>
          <a:blip r:embed="rId5"/>
          <a:stretch>
            <a:fillRect/>
          </a:stretch>
        </p:blipFill>
        <p:spPr>
          <a:xfrm>
            <a:off x="1216925" y="3500495"/>
            <a:ext cx="238836" cy="238836"/>
          </a:xfrm>
          <a:prstGeom prst="rect">
            <a:avLst/>
          </a:prstGeom>
        </p:spPr>
      </p:pic>
      <p:pic>
        <p:nvPicPr>
          <p:cNvPr id="9" name="Picture 8">
            <a:extLst>
              <a:ext uri="{FF2B5EF4-FFF2-40B4-BE49-F238E27FC236}">
                <a16:creationId xmlns:a16="http://schemas.microsoft.com/office/drawing/2014/main" id="{D1F2B2E6-D7FD-157E-8002-5B5726BC006B}"/>
              </a:ext>
            </a:extLst>
          </p:cNvPr>
          <p:cNvPicPr>
            <a:picLocks noChangeAspect="1"/>
          </p:cNvPicPr>
          <p:nvPr/>
        </p:nvPicPr>
        <p:blipFill>
          <a:blip r:embed="rId5"/>
          <a:stretch>
            <a:fillRect/>
          </a:stretch>
        </p:blipFill>
        <p:spPr>
          <a:xfrm>
            <a:off x="1216925" y="4301163"/>
            <a:ext cx="238836" cy="238836"/>
          </a:xfrm>
          <a:prstGeom prst="rect">
            <a:avLst/>
          </a:prstGeom>
        </p:spPr>
      </p:pic>
      <p:pic>
        <p:nvPicPr>
          <p:cNvPr id="10" name="Picture 9">
            <a:extLst>
              <a:ext uri="{FF2B5EF4-FFF2-40B4-BE49-F238E27FC236}">
                <a16:creationId xmlns:a16="http://schemas.microsoft.com/office/drawing/2014/main" id="{E9D82B7D-14F8-31C6-97F7-3C4F0BEDAA4E}"/>
              </a:ext>
            </a:extLst>
          </p:cNvPr>
          <p:cNvPicPr>
            <a:picLocks noChangeAspect="1"/>
          </p:cNvPicPr>
          <p:nvPr/>
        </p:nvPicPr>
        <p:blipFill>
          <a:blip r:embed="rId5"/>
          <a:stretch>
            <a:fillRect/>
          </a:stretch>
        </p:blipFill>
        <p:spPr>
          <a:xfrm>
            <a:off x="1216925" y="4865271"/>
            <a:ext cx="238836" cy="238836"/>
          </a:xfrm>
          <a:prstGeom prst="rect">
            <a:avLst/>
          </a:prstGeom>
        </p:spPr>
      </p:pic>
    </p:spTree>
    <p:extLst>
      <p:ext uri="{BB962C8B-B14F-4D97-AF65-F5344CB8AC3E}">
        <p14:creationId xmlns:p14="http://schemas.microsoft.com/office/powerpoint/2010/main" val="408501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0C6DADB-4E75-E5A8-D4B4-CADC74510243}"/>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36525" t="61914" r="13747" b="-40"/>
          <a:stretch/>
        </p:blipFill>
        <p:spPr>
          <a:xfrm flipV="1">
            <a:off x="-1" y="321649"/>
            <a:ext cx="9351819" cy="6536351"/>
          </a:xfrm>
          <a:prstGeom prst="rect">
            <a:avLst/>
          </a:prstGeom>
        </p:spPr>
      </p:pic>
      <p:sp>
        <p:nvSpPr>
          <p:cNvPr id="12" name="TextBox 11">
            <a:extLst>
              <a:ext uri="{FF2B5EF4-FFF2-40B4-BE49-F238E27FC236}">
                <a16:creationId xmlns:a16="http://schemas.microsoft.com/office/drawing/2014/main" id="{37843BE8-8918-7591-BA94-96E8FDF17109}"/>
              </a:ext>
            </a:extLst>
          </p:cNvPr>
          <p:cNvSpPr txBox="1"/>
          <p:nvPr/>
        </p:nvSpPr>
        <p:spPr>
          <a:xfrm>
            <a:off x="675408" y="3831542"/>
            <a:ext cx="5420592" cy="1569660"/>
          </a:xfrm>
          <a:prstGeom prst="rect">
            <a:avLst/>
          </a:prstGeom>
          <a:noFill/>
        </p:spPr>
        <p:txBody>
          <a:bodyPr wrap="square" rtlCol="0">
            <a:spAutoFit/>
          </a:bodyPr>
          <a:lstStyle/>
          <a:p>
            <a:pPr>
              <a:spcAft>
                <a:spcPts val="1200"/>
              </a:spcAft>
            </a:pPr>
            <a:r>
              <a:rPr lang="en-GB" dirty="0">
                <a:solidFill>
                  <a:srgbClr val="191D64"/>
                </a:solidFill>
                <a:latin typeface="Schibsted Grotesk" pitchFamily="2" charset="77"/>
              </a:rPr>
              <a:t>“GP called me very quickly and was able to recommend next steps which we have been able to use to get an NHS referral. Fantastic benefit to have through my employer.”</a:t>
            </a:r>
          </a:p>
          <a:p>
            <a:r>
              <a:rPr lang="en-GB" sz="1400" dirty="0">
                <a:solidFill>
                  <a:srgbClr val="191D64"/>
                </a:solidFill>
                <a:latin typeface="Schibsted Grotesk" pitchFamily="2" charset="77"/>
              </a:rPr>
              <a:t>Aviva Smart Health customer – GP</a:t>
            </a:r>
          </a:p>
        </p:txBody>
      </p:sp>
      <p:sp>
        <p:nvSpPr>
          <p:cNvPr id="6" name="Text Placeholder 5"/>
          <p:cNvSpPr>
            <a:spLocks noGrp="1"/>
          </p:cNvSpPr>
          <p:nvPr>
            <p:ph type="body" sz="quarter" idx="13"/>
          </p:nvPr>
        </p:nvSpPr>
        <p:spPr>
          <a:xfrm>
            <a:off x="739254" y="5589332"/>
            <a:ext cx="4874991" cy="492125"/>
          </a:xfrm>
        </p:spPr>
        <p:txBody>
          <a:bodyPr>
            <a:normAutofit/>
          </a:bodyPr>
          <a:lstStyle/>
          <a:p>
            <a:r>
              <a:rPr lang="en-GB" sz="700" dirty="0">
                <a:solidFill>
                  <a:srgbClr val="191D64"/>
                </a:solidFill>
              </a:rPr>
              <a:t>Source: Aviva Protection UK Limited commissioned research, ID Consulting, January 2020: 2000 sample size.</a:t>
            </a:r>
          </a:p>
          <a:p>
            <a:r>
              <a:rPr lang="en-GB" sz="700" dirty="0">
                <a:solidFill>
                  <a:srgbClr val="191D64"/>
                </a:solidFill>
              </a:rPr>
              <a:t>Teladoc data, GP service, May 2022.</a:t>
            </a:r>
          </a:p>
        </p:txBody>
      </p:sp>
      <p:sp>
        <p:nvSpPr>
          <p:cNvPr id="11" name="Slide Number Placeholder 5">
            <a:extLst>
              <a:ext uri="{FF2B5EF4-FFF2-40B4-BE49-F238E27FC236}">
                <a16:creationId xmlns:a16="http://schemas.microsoft.com/office/drawing/2014/main" id="{F0653475-37E4-4345-A90C-B9C9E48F0660}"/>
              </a:ext>
            </a:extLst>
          </p:cNvPr>
          <p:cNvSpPr>
            <a:spLocks noGrp="1"/>
          </p:cNvSpPr>
          <p:nvPr>
            <p:ph type="sldNum" sz="quarter" idx="4"/>
          </p:nvPr>
        </p:nvSpPr>
        <p:spPr>
          <a:xfrm>
            <a:off x="11607879" y="6329644"/>
            <a:ext cx="125034" cy="138499"/>
          </a:xfrm>
          <a:prstGeom prst="rect">
            <a:avLst/>
          </a:prstGeom>
        </p:spPr>
        <p:txBody>
          <a:bodyPr vert="horz" wrap="square" lIns="0" tIns="0" rIns="0" bIns="0" rtlCol="0" anchor="ctr">
            <a:spAutoFit/>
          </a:bodyPr>
          <a:lstStyle>
            <a:lvl1pPr marL="0" algn="ctr" defTabSz="914377" rtl="0" eaLnBrk="1" latinLnBrk="0" hangingPunct="1">
              <a:defRPr lang="en-US" sz="900" b="0" kern="1200" baseline="0" smtClean="0">
                <a:solidFill>
                  <a:srgbClr val="2B3A7D"/>
                </a:solidFill>
                <a:latin typeface="+mn-lt"/>
                <a:ea typeface="+mn-ea"/>
                <a:cs typeface="+mn-cs"/>
              </a:defRPr>
            </a:lvl1pPr>
          </a:lstStyle>
          <a:p>
            <a:pPr marL="0" marR="0" lvl="0" indent="0" algn="ctr" defTabSz="914377" rtl="0" eaLnBrk="1" fontAlgn="auto" latinLnBrk="0" hangingPunct="1">
              <a:lnSpc>
                <a:spcPct val="100000"/>
              </a:lnSpc>
              <a:spcBef>
                <a:spcPts val="0"/>
              </a:spcBef>
              <a:spcAft>
                <a:spcPts val="0"/>
              </a:spcAft>
              <a:buClrTx/>
              <a:buSzTx/>
              <a:buFontTx/>
              <a:buNone/>
              <a:tabLst/>
              <a:defRPr/>
            </a:pPr>
            <a:fld id="{7505E45A-03BB-464B-8278-1A9522AE72B1}" type="slidenum">
              <a:rPr kumimoji="0" lang="en-GB" sz="900" u="none" strike="noStrike" kern="1200" cap="none" spc="0" normalizeH="0" baseline="0" noProof="0" smtClean="0">
                <a:ln>
                  <a:noFill/>
                </a:ln>
                <a:solidFill>
                  <a:schemeClr val="bg1"/>
                </a:solidFill>
                <a:effectLst/>
                <a:uLnTx/>
                <a:uFillTx/>
                <a:latin typeface="Schibsted Grotesk" pitchFamily="2" charset="77"/>
                <a:ea typeface="+mn-ea"/>
                <a:cs typeface="+mn-cs"/>
              </a:rPr>
              <a:pPr marL="0" marR="0" lvl="0" indent="0" algn="ctr" defTabSz="914377" rtl="0" eaLnBrk="1" fontAlgn="auto" latinLnBrk="0" hangingPunct="1">
                <a:lnSpc>
                  <a:spcPct val="100000"/>
                </a:lnSpc>
                <a:spcBef>
                  <a:spcPts val="0"/>
                </a:spcBef>
                <a:spcAft>
                  <a:spcPts val="0"/>
                </a:spcAft>
                <a:buClrTx/>
                <a:buSzTx/>
                <a:buFontTx/>
                <a:buNone/>
                <a:tabLst/>
                <a:defRPr/>
              </a:pPr>
              <a:t>4</a:t>
            </a:fld>
            <a:endParaRPr kumimoji="0" lang="en-GB" sz="900" u="none" strike="noStrike" kern="1200" cap="none" spc="0" normalizeH="0" baseline="0" noProof="0" dirty="0">
              <a:ln>
                <a:noFill/>
              </a:ln>
              <a:solidFill>
                <a:schemeClr val="bg1"/>
              </a:solidFill>
              <a:effectLst/>
              <a:uLnTx/>
              <a:uFillTx/>
              <a:latin typeface="Schibsted Grotesk" pitchFamily="2" charset="77"/>
              <a:ea typeface="+mn-ea"/>
              <a:cs typeface="+mn-cs"/>
            </a:endParaRPr>
          </a:p>
        </p:txBody>
      </p:sp>
      <p:sp>
        <p:nvSpPr>
          <p:cNvPr id="14" name="TextBox 13">
            <a:extLst>
              <a:ext uri="{FF2B5EF4-FFF2-40B4-BE49-F238E27FC236}">
                <a16:creationId xmlns:a16="http://schemas.microsoft.com/office/drawing/2014/main" id="{1A052588-A435-F0E3-AA18-9CA86618D0C2}"/>
              </a:ext>
            </a:extLst>
          </p:cNvPr>
          <p:cNvSpPr txBox="1"/>
          <p:nvPr/>
        </p:nvSpPr>
        <p:spPr>
          <a:xfrm>
            <a:off x="675407" y="756230"/>
            <a:ext cx="5825601" cy="2849498"/>
          </a:xfrm>
          <a:prstGeom prst="rect">
            <a:avLst/>
          </a:prstGeom>
          <a:noFill/>
        </p:spPr>
        <p:txBody>
          <a:bodyPr wrap="square" rtlCol="0">
            <a:spAutoFit/>
          </a:bodyPr>
          <a:lstStyle/>
          <a:p>
            <a:pPr>
              <a:lnSpc>
                <a:spcPct val="150000"/>
              </a:lnSpc>
              <a:spcAft>
                <a:spcPts val="1200"/>
              </a:spcAft>
              <a:buClr>
                <a:schemeClr val="accent5"/>
              </a:buClr>
            </a:pPr>
            <a:r>
              <a:rPr kumimoji="0" lang="en-GB" sz="2700" u="none" strike="noStrike" kern="1200" cap="none" spc="0" normalizeH="0" baseline="0" noProof="0" dirty="0">
                <a:ln>
                  <a:noFill/>
                </a:ln>
                <a:solidFill>
                  <a:srgbClr val="191D64"/>
                </a:solidFill>
                <a:effectLst/>
                <a:uLnTx/>
                <a:uFillTx/>
                <a:latin typeface="Aviva Curve" pitchFamily="2" charset="77"/>
                <a:ea typeface="+mj-ea"/>
                <a:cs typeface="+mj-cs"/>
              </a:rPr>
              <a:t>It gets a pretty</a:t>
            </a:r>
            <a:r>
              <a:rPr kumimoji="0" lang="en-GB" sz="2700" u="none" strike="noStrike" kern="1200" cap="none" spc="0" normalizeH="0" noProof="0" dirty="0">
                <a:ln>
                  <a:noFill/>
                </a:ln>
                <a:solidFill>
                  <a:srgbClr val="191D64"/>
                </a:solidFill>
                <a:effectLst/>
                <a:uLnTx/>
                <a:uFillTx/>
                <a:latin typeface="Aviva Curve" pitchFamily="2" charset="77"/>
                <a:ea typeface="+mj-ea"/>
                <a:cs typeface="+mj-cs"/>
              </a:rPr>
              <a:t> good write up</a:t>
            </a:r>
          </a:p>
          <a:p>
            <a:pPr>
              <a:spcAft>
                <a:spcPts val="800"/>
              </a:spcAft>
              <a:buClr>
                <a:schemeClr val="accent5"/>
              </a:buClr>
            </a:pPr>
            <a:r>
              <a:rPr lang="en-GB" sz="1600" kern="0" dirty="0">
                <a:solidFill>
                  <a:srgbClr val="191D64"/>
                </a:solidFill>
                <a:latin typeface="Schibsted Grotesk" pitchFamily="2" charset="77"/>
                <a:ea typeface="ＭＳ Ｐゴシック"/>
                <a:cs typeface="Schibsted Grotesk" pitchFamily="2" charset="77"/>
              </a:rPr>
              <a:t>Aviva’s research shows how valuable this service can be, especially in a cost of living crisis.</a:t>
            </a:r>
            <a:endParaRPr kumimoji="0" lang="en-GB" sz="1600" u="none" strike="noStrike" kern="1200" cap="none" spc="0" normalizeH="0" noProof="0" dirty="0">
              <a:ln>
                <a:noFill/>
              </a:ln>
              <a:solidFill>
                <a:srgbClr val="191D64"/>
              </a:solidFill>
              <a:effectLst/>
              <a:uLnTx/>
              <a:uFillTx/>
              <a:latin typeface="Schibsted Grotesk" pitchFamily="2" charset="77"/>
              <a:ea typeface="+mj-ea"/>
              <a:cs typeface="+mj-cs"/>
            </a:endParaRPr>
          </a:p>
          <a:p>
            <a:pPr marL="285750" indent="-285750">
              <a:spcAft>
                <a:spcPts val="600"/>
              </a:spcAft>
              <a:buClr>
                <a:srgbClr val="191D64"/>
              </a:buClr>
              <a:buFont typeface="Wingdings" pitchFamily="2" charset="2"/>
              <a:buChar char="ü"/>
            </a:pPr>
            <a:r>
              <a:rPr kumimoji="0" lang="en-GB" sz="1600" u="none" strike="noStrike" kern="0" cap="none" spc="0" normalizeH="0" baseline="0" noProof="0" dirty="0">
                <a:ln>
                  <a:noFill/>
                </a:ln>
                <a:solidFill>
                  <a:srgbClr val="191D64"/>
                </a:solidFill>
                <a:effectLst/>
                <a:uLnTx/>
                <a:uFillTx/>
                <a:latin typeface="Schibsted Grotesk" pitchFamily="2" charset="77"/>
                <a:ea typeface="ＭＳ Ｐゴシック"/>
                <a:cs typeface="Schibsted Grotesk" pitchFamily="2" charset="77"/>
              </a:rPr>
              <a:t>Average value of £43 per month placed on all six services</a:t>
            </a:r>
          </a:p>
          <a:p>
            <a:pPr marL="285750" indent="-285750">
              <a:spcAft>
                <a:spcPts val="600"/>
              </a:spcAft>
              <a:buClr>
                <a:srgbClr val="191D64"/>
              </a:buClr>
              <a:buFont typeface="Wingdings" pitchFamily="2" charset="2"/>
              <a:buChar char="ü"/>
            </a:pPr>
            <a:r>
              <a:rPr kumimoji="0" lang="en-GB" sz="1600" u="none" strike="noStrike" kern="0" cap="none" spc="0" normalizeH="0" baseline="0" noProof="0" dirty="0">
                <a:ln>
                  <a:noFill/>
                </a:ln>
                <a:solidFill>
                  <a:srgbClr val="191D64"/>
                </a:solidFill>
                <a:effectLst/>
                <a:uLnTx/>
                <a:uFillTx/>
                <a:latin typeface="Schibsted Grotesk" pitchFamily="2" charset="77"/>
                <a:ea typeface="ＭＳ Ｐゴシック"/>
                <a:cs typeface="Schibsted Grotesk" pitchFamily="2" charset="77"/>
              </a:rPr>
              <a:t>It adds up to over £500 a year for each person that uses Aviva Smart Health</a:t>
            </a:r>
            <a:endParaRPr lang="en-GB" sz="1600" kern="0" dirty="0">
              <a:solidFill>
                <a:srgbClr val="191D64"/>
              </a:solidFill>
              <a:latin typeface="Schibsted Grotesk" pitchFamily="2" charset="77"/>
              <a:ea typeface="ＭＳ Ｐゴシック"/>
              <a:cs typeface="Schibsted Grotesk" pitchFamily="2" charset="77"/>
              <a:sym typeface="Symbol" panose="05050102010706020507" pitchFamily="18" charset="2"/>
            </a:endParaRPr>
          </a:p>
          <a:p>
            <a:pPr marL="285750" indent="-285750">
              <a:spcAft>
                <a:spcPts val="600"/>
              </a:spcAft>
              <a:buClr>
                <a:srgbClr val="191D64"/>
              </a:buClr>
              <a:buFont typeface="Wingdings" pitchFamily="2" charset="2"/>
              <a:buChar char="ü"/>
            </a:pPr>
            <a:r>
              <a:rPr lang="en-GB" sz="1600" kern="0" dirty="0">
                <a:solidFill>
                  <a:srgbClr val="191D64"/>
                </a:solidFill>
                <a:latin typeface="Schibsted Grotesk" pitchFamily="2" charset="77"/>
                <a:ea typeface="ＭＳ Ｐゴシック"/>
                <a:cs typeface="Schibsted Grotesk" pitchFamily="2" charset="77"/>
                <a:sym typeface="Symbol" panose="05050102010706020507" pitchFamily="18" charset="2"/>
              </a:rPr>
              <a:t>If you’re a family of four, that’s over £2,000</a:t>
            </a:r>
            <a:endParaRPr lang="en-US" sz="1600" dirty="0">
              <a:solidFill>
                <a:srgbClr val="191D64"/>
              </a:solidFill>
              <a:latin typeface="Schibsted Grotesk" pitchFamily="2" charset="77"/>
            </a:endParaRPr>
          </a:p>
        </p:txBody>
      </p:sp>
      <p:sp>
        <p:nvSpPr>
          <p:cNvPr id="2" name="Subtitle 5">
            <a:extLst>
              <a:ext uri="{FF2B5EF4-FFF2-40B4-BE49-F238E27FC236}">
                <a16:creationId xmlns:a16="http://schemas.microsoft.com/office/drawing/2014/main" id="{9D57D238-6DC7-31C8-3B54-4EFF56C0F059}"/>
              </a:ext>
            </a:extLst>
          </p:cNvPr>
          <p:cNvSpPr txBox="1">
            <a:spLocks/>
          </p:cNvSpPr>
          <p:nvPr/>
        </p:nvSpPr>
        <p:spPr>
          <a:xfrm>
            <a:off x="454959" y="6329644"/>
            <a:ext cx="3347492" cy="265721"/>
          </a:xfrm>
          <a:prstGeom prst="rect">
            <a:avLst/>
          </a:prstGeom>
        </p:spPr>
        <p:txBody>
          <a:bodyPr vert="horz" lIns="0" tIns="0" rIns="0" bIns="0" rtlCol="0">
            <a:noAutofit/>
          </a:bodyPr>
          <a:lstStyle>
            <a:lvl1pPr marL="285750" indent="-285750" algn="l" defTabSz="914400" rtl="0" eaLnBrk="1" latinLnBrk="0" hangingPunct="1">
              <a:lnSpc>
                <a:spcPct val="100000"/>
              </a:lnSpc>
              <a:spcBef>
                <a:spcPts val="1000"/>
              </a:spcBef>
              <a:buFont typeface="Wingdings" panose="05000000000000000000" pitchFamily="2" charset="2"/>
              <a:buChar char="§"/>
              <a:defRPr sz="1600" b="0" i="0" kern="1200" baseline="0">
                <a:solidFill>
                  <a:schemeClr val="tx2"/>
                </a:solidFill>
                <a:latin typeface="Schibsted Grotesk" pitchFamily="2" charset="77"/>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600" b="0" i="0" kern="1200" baseline="0">
                <a:solidFill>
                  <a:schemeClr val="tx2"/>
                </a:solidFill>
                <a:latin typeface="Schibsted Grotesk" pitchFamily="2" charset="77"/>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600" b="0" i="0" kern="1200" baseline="0">
                <a:solidFill>
                  <a:schemeClr val="tx2"/>
                </a:solidFill>
                <a:latin typeface="Schibsted Grotesk" pitchFamily="2" charset="77"/>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400" b="0" i="0" kern="1200" baseline="0">
                <a:solidFill>
                  <a:schemeClr val="tx2"/>
                </a:solidFill>
                <a:latin typeface="Schibsted Grotesk" pitchFamily="2" charset="77"/>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400" b="0" i="0" kern="1200" baseline="0">
                <a:solidFill>
                  <a:schemeClr val="tx2"/>
                </a:solidFill>
                <a:latin typeface="Schibsted Grotes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b="1" dirty="0">
                <a:solidFill>
                  <a:srgbClr val="191D64"/>
                </a:solidFill>
              </a:rPr>
              <a:t>Aviva Smart Health</a:t>
            </a:r>
            <a:endParaRPr lang="en-GB" sz="1200" dirty="0">
              <a:solidFill>
                <a:srgbClr val="191D64"/>
              </a:solidFill>
            </a:endParaRPr>
          </a:p>
        </p:txBody>
      </p:sp>
      <p:pic>
        <p:nvPicPr>
          <p:cNvPr id="3" name="Picture 2">
            <a:extLst>
              <a:ext uri="{FF2B5EF4-FFF2-40B4-BE49-F238E27FC236}">
                <a16:creationId xmlns:a16="http://schemas.microsoft.com/office/drawing/2014/main" id="{17358F83-3B71-10BA-F85B-5E193887D5EE}"/>
              </a:ext>
            </a:extLst>
          </p:cNvPr>
          <p:cNvPicPr>
            <a:picLocks noChangeAspect="1"/>
          </p:cNvPicPr>
          <p:nvPr/>
        </p:nvPicPr>
        <p:blipFill>
          <a:blip r:embed="rId6"/>
          <a:stretch>
            <a:fillRect/>
          </a:stretch>
        </p:blipFill>
        <p:spPr>
          <a:xfrm>
            <a:off x="739254" y="2163814"/>
            <a:ext cx="212945" cy="212945"/>
          </a:xfrm>
          <a:prstGeom prst="rect">
            <a:avLst/>
          </a:prstGeom>
        </p:spPr>
      </p:pic>
      <p:pic>
        <p:nvPicPr>
          <p:cNvPr id="4" name="Picture 3">
            <a:extLst>
              <a:ext uri="{FF2B5EF4-FFF2-40B4-BE49-F238E27FC236}">
                <a16:creationId xmlns:a16="http://schemas.microsoft.com/office/drawing/2014/main" id="{EC57D1F1-CFBA-E03C-0C43-91133CD4011D}"/>
              </a:ext>
            </a:extLst>
          </p:cNvPr>
          <p:cNvPicPr>
            <a:picLocks noChangeAspect="1"/>
          </p:cNvPicPr>
          <p:nvPr/>
        </p:nvPicPr>
        <p:blipFill>
          <a:blip r:embed="rId6"/>
          <a:stretch>
            <a:fillRect/>
          </a:stretch>
        </p:blipFill>
        <p:spPr>
          <a:xfrm>
            <a:off x="739254" y="2718823"/>
            <a:ext cx="212945" cy="212945"/>
          </a:xfrm>
          <a:prstGeom prst="rect">
            <a:avLst/>
          </a:prstGeom>
        </p:spPr>
      </p:pic>
      <p:pic>
        <p:nvPicPr>
          <p:cNvPr id="5" name="Picture 4">
            <a:extLst>
              <a:ext uri="{FF2B5EF4-FFF2-40B4-BE49-F238E27FC236}">
                <a16:creationId xmlns:a16="http://schemas.microsoft.com/office/drawing/2014/main" id="{F10DC723-28C1-7E8D-F181-48F1F8E06BC4}"/>
              </a:ext>
            </a:extLst>
          </p:cNvPr>
          <p:cNvPicPr>
            <a:picLocks noChangeAspect="1"/>
          </p:cNvPicPr>
          <p:nvPr/>
        </p:nvPicPr>
        <p:blipFill>
          <a:blip r:embed="rId6"/>
          <a:stretch>
            <a:fillRect/>
          </a:stretch>
        </p:blipFill>
        <p:spPr>
          <a:xfrm>
            <a:off x="739254" y="3273832"/>
            <a:ext cx="212945" cy="212945"/>
          </a:xfrm>
          <a:prstGeom prst="rect">
            <a:avLst/>
          </a:prstGeom>
        </p:spPr>
      </p:pic>
    </p:spTree>
    <p:extLst>
      <p:ext uri="{BB962C8B-B14F-4D97-AF65-F5344CB8AC3E}">
        <p14:creationId xmlns:p14="http://schemas.microsoft.com/office/powerpoint/2010/main" val="192071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tethoscope on a blue background&#10;&#10;Description automatically generated">
            <a:extLst>
              <a:ext uri="{FF2B5EF4-FFF2-40B4-BE49-F238E27FC236}">
                <a16:creationId xmlns:a16="http://schemas.microsoft.com/office/drawing/2014/main" id="{4A1E4DF0-7F91-E7E4-7718-4D19181334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7026339"/>
          </a:xfrm>
          <a:prstGeom prst="rect">
            <a:avLst/>
          </a:prstGeom>
        </p:spPr>
      </p:pic>
      <p:sp>
        <p:nvSpPr>
          <p:cNvPr id="18" name="TextBox 17">
            <a:extLst>
              <a:ext uri="{FF2B5EF4-FFF2-40B4-BE49-F238E27FC236}">
                <a16:creationId xmlns:a16="http://schemas.microsoft.com/office/drawing/2014/main" id="{B9C1E4D5-CF97-0D71-C139-69AE25CB9DE6}"/>
              </a:ext>
            </a:extLst>
          </p:cNvPr>
          <p:cNvSpPr txBox="1"/>
          <p:nvPr/>
        </p:nvSpPr>
        <p:spPr>
          <a:xfrm>
            <a:off x="454818" y="573792"/>
            <a:ext cx="7660481" cy="1431161"/>
          </a:xfrm>
          <a:prstGeom prst="rect">
            <a:avLst/>
          </a:prstGeom>
          <a:noFill/>
          <a:ln>
            <a:noFill/>
          </a:ln>
        </p:spPr>
        <p:txBody>
          <a:bodyPr wrap="square" rtlCol="0">
            <a:spAutoFit/>
          </a:bodyPr>
          <a:lstStyle/>
          <a:p>
            <a:pPr>
              <a:spcAft>
                <a:spcPts val="1200"/>
              </a:spcAft>
            </a:pPr>
            <a:r>
              <a:rPr lang="en-GB" sz="2700" dirty="0">
                <a:solidFill>
                  <a:srgbClr val="191D64"/>
                </a:solidFill>
                <a:latin typeface="Aviva Curve" pitchFamily="2" charset="77"/>
              </a:rPr>
              <a:t>Getting started</a:t>
            </a:r>
          </a:p>
          <a:p>
            <a:pPr>
              <a:spcAft>
                <a:spcPts val="2400"/>
              </a:spcAft>
            </a:pPr>
            <a:r>
              <a:rPr lang="en-GB" sz="1600" dirty="0">
                <a:solidFill>
                  <a:srgbClr val="191D64"/>
                </a:solidFill>
                <a:latin typeface="Schibsted Grotesk" pitchFamily="2" charset="77"/>
              </a:rPr>
              <a:t>All six Aviva Smart Health services can be accessed through the app or online. It’s the same log in details for both and everything’s confidential. </a:t>
            </a:r>
            <a:br>
              <a:rPr lang="en-GB" sz="1600" dirty="0">
                <a:solidFill>
                  <a:srgbClr val="191D64"/>
                </a:solidFill>
                <a:latin typeface="Schibsted Grotesk" pitchFamily="2" charset="77"/>
              </a:rPr>
            </a:br>
            <a:r>
              <a:rPr lang="en-GB" sz="1600" dirty="0">
                <a:solidFill>
                  <a:srgbClr val="191D64"/>
                </a:solidFill>
                <a:latin typeface="Schibsted Grotesk" pitchFamily="2" charset="77"/>
              </a:rPr>
              <a:t>Visit </a:t>
            </a:r>
            <a:r>
              <a:rPr lang="en-GB" sz="1600" dirty="0">
                <a:solidFill>
                  <a:srgbClr val="001771"/>
                </a:solidFill>
                <a:latin typeface="Schibsted Grotesk" pitchFamily="2" charset="77"/>
              </a:rPr>
              <a:t>smarthealth.aviva.com </a:t>
            </a:r>
            <a:r>
              <a:rPr lang="en-GB" sz="1600" dirty="0">
                <a:solidFill>
                  <a:srgbClr val="191D64"/>
                </a:solidFill>
                <a:latin typeface="Schibsted Grotesk" pitchFamily="2" charset="77"/>
              </a:rPr>
              <a:t>or download the Aviva Smart Health app.</a:t>
            </a:r>
          </a:p>
        </p:txBody>
      </p:sp>
      <p:sp>
        <p:nvSpPr>
          <p:cNvPr id="27" name="Rounded Rectangle 26">
            <a:extLst>
              <a:ext uri="{FF2B5EF4-FFF2-40B4-BE49-F238E27FC236}">
                <a16:creationId xmlns:a16="http://schemas.microsoft.com/office/drawing/2014/main" id="{4F621548-F2C0-A5B7-4C06-B5B5B5952726}"/>
              </a:ext>
            </a:extLst>
          </p:cNvPr>
          <p:cNvSpPr/>
          <p:nvPr/>
        </p:nvSpPr>
        <p:spPr>
          <a:xfrm>
            <a:off x="543544" y="2655935"/>
            <a:ext cx="7978156" cy="2726556"/>
          </a:xfrm>
          <a:prstGeom prst="roundRect">
            <a:avLst>
              <a:gd name="adj" fmla="val 34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chibsted Grotesk" pitchFamily="2" charset="77"/>
            </a:endParaRPr>
          </a:p>
        </p:txBody>
      </p:sp>
      <p:sp>
        <p:nvSpPr>
          <p:cNvPr id="8" name="TextBox 7">
            <a:extLst>
              <a:ext uri="{FF2B5EF4-FFF2-40B4-BE49-F238E27FC236}">
                <a16:creationId xmlns:a16="http://schemas.microsoft.com/office/drawing/2014/main" id="{2EFB66D4-1942-A43E-6E1B-634FAD74CC35}"/>
              </a:ext>
            </a:extLst>
          </p:cNvPr>
          <p:cNvSpPr txBox="1"/>
          <p:nvPr/>
        </p:nvSpPr>
        <p:spPr>
          <a:xfrm>
            <a:off x="729861" y="3266201"/>
            <a:ext cx="3029339" cy="2031325"/>
          </a:xfrm>
          <a:prstGeom prst="rect">
            <a:avLst/>
          </a:prstGeom>
          <a:noFill/>
        </p:spPr>
        <p:txBody>
          <a:bodyPr wrap="square" rtlCol="0">
            <a:spAutoFit/>
          </a:bodyPr>
          <a:lstStyle/>
          <a:p>
            <a:pPr>
              <a:spcAft>
                <a:spcPts val="600"/>
              </a:spcAft>
              <a:buClr>
                <a:schemeClr val="accent1">
                  <a:lumMod val="60000"/>
                  <a:lumOff val="40000"/>
                </a:schemeClr>
              </a:buClr>
            </a:pPr>
            <a:r>
              <a:rPr lang="en-GB" sz="1400" dirty="0">
                <a:latin typeface="Schibsted Grotesk" pitchFamily="2" charset="77"/>
              </a:rPr>
              <a:t>Time to create your very own Aviva Smart Health account. It’s a good idea to get registered straightaway, so you’re ready to go when you need it. Everyone over 18 sets up their account on their own device </a:t>
            </a:r>
            <a:r>
              <a:rPr lang="en-GB" sz="1400" dirty="0">
                <a:latin typeface="Schibsted Grotesk" pitchFamily="2" charset="77"/>
                <a:sym typeface="Symbol" panose="05050102010706020507" pitchFamily="18" charset="2"/>
              </a:rPr>
              <a:t> any children will need to be added to a parent or guardian’s account.</a:t>
            </a:r>
            <a:endParaRPr lang="en-GB" sz="1400" dirty="0">
              <a:latin typeface="Schibsted Grotesk" pitchFamily="2" charset="77"/>
            </a:endParaRPr>
          </a:p>
        </p:txBody>
      </p:sp>
      <p:sp>
        <p:nvSpPr>
          <p:cNvPr id="9" name="TextBox 8">
            <a:extLst>
              <a:ext uri="{FF2B5EF4-FFF2-40B4-BE49-F238E27FC236}">
                <a16:creationId xmlns:a16="http://schemas.microsoft.com/office/drawing/2014/main" id="{8E8DEDE6-D330-ECC8-4415-EDE5F816CFBE}"/>
              </a:ext>
            </a:extLst>
          </p:cNvPr>
          <p:cNvSpPr txBox="1"/>
          <p:nvPr/>
        </p:nvSpPr>
        <p:spPr>
          <a:xfrm>
            <a:off x="4110619" y="3266201"/>
            <a:ext cx="1718680" cy="2046714"/>
          </a:xfrm>
          <a:prstGeom prst="rect">
            <a:avLst/>
          </a:prstGeom>
          <a:noFill/>
        </p:spPr>
        <p:txBody>
          <a:bodyPr wrap="square" rtlCol="0">
            <a:spAutoFit/>
          </a:bodyPr>
          <a:lstStyle/>
          <a:p>
            <a:pPr>
              <a:spcAft>
                <a:spcPts val="600"/>
              </a:spcAft>
              <a:buClr>
                <a:schemeClr val="accent1">
                  <a:lumMod val="60000"/>
                  <a:lumOff val="40000"/>
                </a:schemeClr>
              </a:buClr>
            </a:pPr>
            <a:r>
              <a:rPr lang="en-GB" sz="1400" dirty="0">
                <a:latin typeface="Schibsted Grotesk" pitchFamily="2" charset="77"/>
              </a:rPr>
              <a:t>Note down our company’s access code – you’ll need this when you sign up.</a:t>
            </a:r>
          </a:p>
          <a:p>
            <a:pPr>
              <a:spcBef>
                <a:spcPts val="1200"/>
              </a:spcBef>
            </a:pPr>
            <a:r>
              <a:rPr lang="en-GB" sz="1400" dirty="0">
                <a:solidFill>
                  <a:srgbClr val="001771"/>
                </a:solidFill>
                <a:effectLst/>
                <a:latin typeface="Helvetica" pitchFamily="2" charset="0"/>
              </a:rPr>
              <a:t>Access code:</a:t>
            </a:r>
          </a:p>
          <a:p>
            <a:r>
              <a:rPr lang="en-GB" sz="1400" dirty="0">
                <a:solidFill>
                  <a:srgbClr val="001771"/>
                </a:solidFill>
                <a:effectLst/>
                <a:latin typeface="Helvetica" pitchFamily="2" charset="0"/>
              </a:rPr>
              <a:t>[insert code here]</a:t>
            </a:r>
          </a:p>
          <a:p>
            <a:pPr>
              <a:spcAft>
                <a:spcPts val="600"/>
              </a:spcAft>
              <a:buClr>
                <a:schemeClr val="accent1">
                  <a:lumMod val="60000"/>
                  <a:lumOff val="40000"/>
                </a:schemeClr>
              </a:buClr>
            </a:pPr>
            <a:endParaRPr lang="en-GB" sz="1400" dirty="0">
              <a:latin typeface="Schibsted Grotesk" pitchFamily="2" charset="77"/>
            </a:endParaRPr>
          </a:p>
        </p:txBody>
      </p:sp>
      <p:sp>
        <p:nvSpPr>
          <p:cNvPr id="11" name="TextBox 10">
            <a:extLst>
              <a:ext uri="{FF2B5EF4-FFF2-40B4-BE49-F238E27FC236}">
                <a16:creationId xmlns:a16="http://schemas.microsoft.com/office/drawing/2014/main" id="{6237838C-9823-D2AD-BE99-F84DA0000596}"/>
              </a:ext>
            </a:extLst>
          </p:cNvPr>
          <p:cNvSpPr txBox="1"/>
          <p:nvPr/>
        </p:nvSpPr>
        <p:spPr>
          <a:xfrm>
            <a:off x="6228181" y="3266201"/>
            <a:ext cx="1943654" cy="2031325"/>
          </a:xfrm>
          <a:prstGeom prst="rect">
            <a:avLst/>
          </a:prstGeom>
          <a:noFill/>
        </p:spPr>
        <p:txBody>
          <a:bodyPr wrap="square" rtlCol="0">
            <a:spAutoFit/>
          </a:bodyPr>
          <a:lstStyle/>
          <a:p>
            <a:pPr>
              <a:spcAft>
                <a:spcPts val="600"/>
              </a:spcAft>
              <a:buClr>
                <a:schemeClr val="accent1">
                  <a:lumMod val="60000"/>
                  <a:lumOff val="40000"/>
                </a:schemeClr>
              </a:buClr>
            </a:pPr>
            <a:r>
              <a:rPr lang="en-GB" sz="1400" dirty="0">
                <a:latin typeface="Schibsted Grotesk" pitchFamily="2" charset="77"/>
              </a:rPr>
              <a:t>Have your passport or driving licence to hand when signing up for the first time. You’ll need to complete a quick ID check to make sure it’s really you using the service.</a:t>
            </a:r>
            <a:endParaRPr lang="en-US" sz="1400" dirty="0">
              <a:latin typeface="Schibsted Grotesk" pitchFamily="2" charset="77"/>
            </a:endParaRPr>
          </a:p>
        </p:txBody>
      </p:sp>
      <p:sp>
        <p:nvSpPr>
          <p:cNvPr id="17" name="TextBox 16">
            <a:extLst>
              <a:ext uri="{FF2B5EF4-FFF2-40B4-BE49-F238E27FC236}">
                <a16:creationId xmlns:a16="http://schemas.microsoft.com/office/drawing/2014/main" id="{03A40F70-FF90-D3F5-4DF3-09AD6B4C6B12}"/>
              </a:ext>
            </a:extLst>
          </p:cNvPr>
          <p:cNvSpPr txBox="1"/>
          <p:nvPr/>
        </p:nvSpPr>
        <p:spPr>
          <a:xfrm>
            <a:off x="467344" y="2200607"/>
            <a:ext cx="6588268" cy="400110"/>
          </a:xfrm>
          <a:prstGeom prst="rect">
            <a:avLst/>
          </a:prstGeom>
          <a:noFill/>
        </p:spPr>
        <p:txBody>
          <a:bodyPr wrap="square" rtlCol="0">
            <a:spAutoFit/>
          </a:bodyPr>
          <a:lstStyle/>
          <a:p>
            <a:r>
              <a:rPr lang="en-GB" sz="2000" dirty="0">
                <a:solidFill>
                  <a:srgbClr val="191D64"/>
                </a:solidFill>
                <a:latin typeface="Aviva Curve" pitchFamily="2" charset="77"/>
              </a:rPr>
              <a:t>It’s as easy as 1, 2, 3</a:t>
            </a:r>
            <a:endParaRPr lang="en-US" sz="2000" dirty="0">
              <a:solidFill>
                <a:srgbClr val="191D64"/>
              </a:solidFill>
              <a:latin typeface="Aviva Curve" pitchFamily="2" charset="77"/>
            </a:endParaRPr>
          </a:p>
        </p:txBody>
      </p:sp>
      <p:cxnSp>
        <p:nvCxnSpPr>
          <p:cNvPr id="7" name="Straight Connector 6">
            <a:extLst>
              <a:ext uri="{FF2B5EF4-FFF2-40B4-BE49-F238E27FC236}">
                <a16:creationId xmlns:a16="http://schemas.microsoft.com/office/drawing/2014/main" id="{2EDE11C4-347D-9E9F-B0F7-9C8B999A4DD8}"/>
              </a:ext>
            </a:extLst>
          </p:cNvPr>
          <p:cNvCxnSpPr>
            <a:cxnSpLocks/>
          </p:cNvCxnSpPr>
          <p:nvPr/>
        </p:nvCxnSpPr>
        <p:spPr>
          <a:xfrm>
            <a:off x="3924300" y="2792010"/>
            <a:ext cx="0" cy="2459216"/>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3" name="Subtitle 5">
            <a:extLst>
              <a:ext uri="{FF2B5EF4-FFF2-40B4-BE49-F238E27FC236}">
                <a16:creationId xmlns:a16="http://schemas.microsoft.com/office/drawing/2014/main" id="{ED1BFF9B-9539-A36A-1EEC-B4EEE8F3478A}"/>
              </a:ext>
            </a:extLst>
          </p:cNvPr>
          <p:cNvSpPr txBox="1">
            <a:spLocks/>
          </p:cNvSpPr>
          <p:nvPr/>
        </p:nvSpPr>
        <p:spPr>
          <a:xfrm>
            <a:off x="454959" y="6329644"/>
            <a:ext cx="3347492" cy="265721"/>
          </a:xfrm>
          <a:prstGeom prst="rect">
            <a:avLst/>
          </a:prstGeom>
        </p:spPr>
        <p:txBody>
          <a:bodyPr vert="horz" lIns="0" tIns="0" rIns="0" bIns="0" rtlCol="0">
            <a:noAutofit/>
          </a:bodyPr>
          <a:lstStyle>
            <a:lvl1pPr marL="285750" indent="-285750" algn="l" defTabSz="914400" rtl="0" eaLnBrk="1" latinLnBrk="0" hangingPunct="1">
              <a:lnSpc>
                <a:spcPct val="100000"/>
              </a:lnSpc>
              <a:spcBef>
                <a:spcPts val="1000"/>
              </a:spcBef>
              <a:buFont typeface="Wingdings" panose="05000000000000000000" pitchFamily="2" charset="2"/>
              <a:buChar char="§"/>
              <a:defRPr sz="1600" b="0" i="0" kern="1200" baseline="0">
                <a:solidFill>
                  <a:schemeClr val="tx2"/>
                </a:solidFill>
                <a:latin typeface="Schibsted Grotesk" pitchFamily="2" charset="77"/>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600" b="0" i="0" kern="1200" baseline="0">
                <a:solidFill>
                  <a:schemeClr val="tx2"/>
                </a:solidFill>
                <a:latin typeface="Schibsted Grotesk" pitchFamily="2" charset="77"/>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600" b="0" i="0" kern="1200" baseline="0">
                <a:solidFill>
                  <a:schemeClr val="tx2"/>
                </a:solidFill>
                <a:latin typeface="Schibsted Grotesk" pitchFamily="2" charset="77"/>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400" b="0" i="0" kern="1200" baseline="0">
                <a:solidFill>
                  <a:schemeClr val="tx2"/>
                </a:solidFill>
                <a:latin typeface="Schibsted Grotesk" pitchFamily="2" charset="77"/>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400" b="0" i="0" kern="1200" baseline="0">
                <a:solidFill>
                  <a:schemeClr val="tx2"/>
                </a:solidFill>
                <a:latin typeface="Schibsted Grotes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b="1" dirty="0">
                <a:solidFill>
                  <a:srgbClr val="191D64"/>
                </a:solidFill>
              </a:rPr>
              <a:t>Aviva Smart Health</a:t>
            </a:r>
            <a:endParaRPr lang="en-GB" sz="1200" dirty="0">
              <a:solidFill>
                <a:srgbClr val="191D64"/>
              </a:solidFill>
            </a:endParaRPr>
          </a:p>
        </p:txBody>
      </p:sp>
      <p:grpSp>
        <p:nvGrpSpPr>
          <p:cNvPr id="13" name="Group 12">
            <a:extLst>
              <a:ext uri="{FF2B5EF4-FFF2-40B4-BE49-F238E27FC236}">
                <a16:creationId xmlns:a16="http://schemas.microsoft.com/office/drawing/2014/main" id="{49DE7B2E-8BEA-4571-DD39-9243EE574BE6}"/>
              </a:ext>
            </a:extLst>
          </p:cNvPr>
          <p:cNvGrpSpPr/>
          <p:nvPr/>
        </p:nvGrpSpPr>
        <p:grpSpPr>
          <a:xfrm>
            <a:off x="799454" y="2792010"/>
            <a:ext cx="423536" cy="427891"/>
            <a:chOff x="799454" y="2792010"/>
            <a:chExt cx="423536" cy="427891"/>
          </a:xfrm>
        </p:grpSpPr>
        <p:sp>
          <p:nvSpPr>
            <p:cNvPr id="10" name="Oval 9">
              <a:extLst>
                <a:ext uri="{FF2B5EF4-FFF2-40B4-BE49-F238E27FC236}">
                  <a16:creationId xmlns:a16="http://schemas.microsoft.com/office/drawing/2014/main" id="{1340EC93-D3EF-C0F2-90AD-E6515B47EDD6}"/>
                </a:ext>
              </a:extLst>
            </p:cNvPr>
            <p:cNvSpPr/>
            <p:nvPr/>
          </p:nvSpPr>
          <p:spPr>
            <a:xfrm>
              <a:off x="799460" y="2796371"/>
              <a:ext cx="423530" cy="423530"/>
            </a:xfrm>
            <a:prstGeom prst="ellipse">
              <a:avLst/>
            </a:prstGeom>
            <a:solidFill>
              <a:srgbClr val="FF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3A49F38-0744-6D34-449B-5C1399D3F356}"/>
                </a:ext>
              </a:extLst>
            </p:cNvPr>
            <p:cNvSpPr txBox="1"/>
            <p:nvPr/>
          </p:nvSpPr>
          <p:spPr>
            <a:xfrm>
              <a:off x="799454" y="2792010"/>
              <a:ext cx="423531" cy="400110"/>
            </a:xfrm>
            <a:prstGeom prst="rect">
              <a:avLst/>
            </a:prstGeom>
            <a:noFill/>
          </p:spPr>
          <p:txBody>
            <a:bodyPr wrap="square" rtlCol="0">
              <a:spAutoFit/>
            </a:bodyPr>
            <a:lstStyle/>
            <a:p>
              <a:pPr algn="ctr"/>
              <a:r>
                <a:rPr lang="en-GB" sz="2000" dirty="0">
                  <a:solidFill>
                    <a:srgbClr val="191D64"/>
                  </a:solidFill>
                  <a:latin typeface="Aviva Curve" pitchFamily="2" charset="77"/>
                </a:rPr>
                <a:t>1</a:t>
              </a:r>
              <a:endParaRPr lang="en-US" sz="2000" dirty="0">
                <a:solidFill>
                  <a:srgbClr val="191D64"/>
                </a:solidFill>
                <a:latin typeface="Aviva Curve" pitchFamily="2" charset="77"/>
              </a:endParaRPr>
            </a:p>
          </p:txBody>
        </p:sp>
      </p:grpSp>
      <p:grpSp>
        <p:nvGrpSpPr>
          <p:cNvPr id="14" name="Group 13">
            <a:extLst>
              <a:ext uri="{FF2B5EF4-FFF2-40B4-BE49-F238E27FC236}">
                <a16:creationId xmlns:a16="http://schemas.microsoft.com/office/drawing/2014/main" id="{1B231B55-DDB6-558B-3D76-4FC1DA9E9FCB}"/>
              </a:ext>
            </a:extLst>
          </p:cNvPr>
          <p:cNvGrpSpPr/>
          <p:nvPr/>
        </p:nvGrpSpPr>
        <p:grpSpPr>
          <a:xfrm>
            <a:off x="4177995" y="2792010"/>
            <a:ext cx="423536" cy="427891"/>
            <a:chOff x="799454" y="2792010"/>
            <a:chExt cx="423536" cy="427891"/>
          </a:xfrm>
        </p:grpSpPr>
        <p:sp>
          <p:nvSpPr>
            <p:cNvPr id="19" name="Oval 18">
              <a:extLst>
                <a:ext uri="{FF2B5EF4-FFF2-40B4-BE49-F238E27FC236}">
                  <a16:creationId xmlns:a16="http://schemas.microsoft.com/office/drawing/2014/main" id="{5AC0F012-E44F-3333-E477-A59170F21F32}"/>
                </a:ext>
              </a:extLst>
            </p:cNvPr>
            <p:cNvSpPr/>
            <p:nvPr/>
          </p:nvSpPr>
          <p:spPr>
            <a:xfrm>
              <a:off x="799460" y="2796371"/>
              <a:ext cx="423530" cy="423530"/>
            </a:xfrm>
            <a:prstGeom prst="ellipse">
              <a:avLst/>
            </a:prstGeom>
            <a:solidFill>
              <a:srgbClr val="FF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48AFDAF-BD8C-29A9-5565-44B2F64B545B}"/>
                </a:ext>
              </a:extLst>
            </p:cNvPr>
            <p:cNvSpPr txBox="1"/>
            <p:nvPr/>
          </p:nvSpPr>
          <p:spPr>
            <a:xfrm>
              <a:off x="799454" y="2792010"/>
              <a:ext cx="423531" cy="400110"/>
            </a:xfrm>
            <a:prstGeom prst="rect">
              <a:avLst/>
            </a:prstGeom>
            <a:noFill/>
          </p:spPr>
          <p:txBody>
            <a:bodyPr wrap="square" rtlCol="0">
              <a:spAutoFit/>
            </a:bodyPr>
            <a:lstStyle/>
            <a:p>
              <a:pPr algn="ctr"/>
              <a:r>
                <a:rPr lang="en-GB" sz="2000" dirty="0">
                  <a:solidFill>
                    <a:srgbClr val="191D64"/>
                  </a:solidFill>
                  <a:latin typeface="Aviva Curve" pitchFamily="2" charset="77"/>
                </a:rPr>
                <a:t>2</a:t>
              </a:r>
              <a:endParaRPr lang="en-US" sz="2000" dirty="0">
                <a:solidFill>
                  <a:srgbClr val="191D64"/>
                </a:solidFill>
                <a:latin typeface="Aviva Curve" pitchFamily="2" charset="77"/>
              </a:endParaRPr>
            </a:p>
          </p:txBody>
        </p:sp>
      </p:grpSp>
      <p:grpSp>
        <p:nvGrpSpPr>
          <p:cNvPr id="22" name="Group 21">
            <a:extLst>
              <a:ext uri="{FF2B5EF4-FFF2-40B4-BE49-F238E27FC236}">
                <a16:creationId xmlns:a16="http://schemas.microsoft.com/office/drawing/2014/main" id="{2A1B43A5-7EAD-2381-605D-A0368A0FD96C}"/>
              </a:ext>
            </a:extLst>
          </p:cNvPr>
          <p:cNvGrpSpPr/>
          <p:nvPr/>
        </p:nvGrpSpPr>
        <p:grpSpPr>
          <a:xfrm>
            <a:off x="6299837" y="2792010"/>
            <a:ext cx="423536" cy="427891"/>
            <a:chOff x="799454" y="2792010"/>
            <a:chExt cx="423536" cy="427891"/>
          </a:xfrm>
        </p:grpSpPr>
        <p:sp>
          <p:nvSpPr>
            <p:cNvPr id="23" name="Oval 22">
              <a:extLst>
                <a:ext uri="{FF2B5EF4-FFF2-40B4-BE49-F238E27FC236}">
                  <a16:creationId xmlns:a16="http://schemas.microsoft.com/office/drawing/2014/main" id="{58CCD76C-1C85-9FDD-45CE-80486659BB9A}"/>
                </a:ext>
              </a:extLst>
            </p:cNvPr>
            <p:cNvSpPr/>
            <p:nvPr/>
          </p:nvSpPr>
          <p:spPr>
            <a:xfrm>
              <a:off x="799460" y="2796371"/>
              <a:ext cx="423530" cy="423530"/>
            </a:xfrm>
            <a:prstGeom prst="ellipse">
              <a:avLst/>
            </a:prstGeom>
            <a:solidFill>
              <a:srgbClr val="FF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D2C33E16-3E96-D35E-A9FB-BFDAA85C20DE}"/>
                </a:ext>
              </a:extLst>
            </p:cNvPr>
            <p:cNvSpPr txBox="1"/>
            <p:nvPr/>
          </p:nvSpPr>
          <p:spPr>
            <a:xfrm>
              <a:off x="799454" y="2792010"/>
              <a:ext cx="423531" cy="400110"/>
            </a:xfrm>
            <a:prstGeom prst="rect">
              <a:avLst/>
            </a:prstGeom>
            <a:noFill/>
          </p:spPr>
          <p:txBody>
            <a:bodyPr wrap="square" rtlCol="0">
              <a:spAutoFit/>
            </a:bodyPr>
            <a:lstStyle/>
            <a:p>
              <a:pPr algn="ctr"/>
              <a:r>
                <a:rPr lang="en-GB" sz="2000" dirty="0">
                  <a:solidFill>
                    <a:srgbClr val="191D64"/>
                  </a:solidFill>
                  <a:latin typeface="Aviva Curve" pitchFamily="2" charset="77"/>
                </a:rPr>
                <a:t>3</a:t>
              </a:r>
              <a:endParaRPr lang="en-US" sz="2000" dirty="0">
                <a:solidFill>
                  <a:srgbClr val="191D64"/>
                </a:solidFill>
                <a:latin typeface="Aviva Curve" pitchFamily="2" charset="77"/>
              </a:endParaRPr>
            </a:p>
          </p:txBody>
        </p:sp>
      </p:grpSp>
      <p:cxnSp>
        <p:nvCxnSpPr>
          <p:cNvPr id="30" name="Straight Connector 29">
            <a:extLst>
              <a:ext uri="{FF2B5EF4-FFF2-40B4-BE49-F238E27FC236}">
                <a16:creationId xmlns:a16="http://schemas.microsoft.com/office/drawing/2014/main" id="{F5D534C5-E2E6-BEDB-C2BA-8BB04A8369B0}"/>
              </a:ext>
            </a:extLst>
          </p:cNvPr>
          <p:cNvCxnSpPr>
            <a:cxnSpLocks/>
          </p:cNvCxnSpPr>
          <p:nvPr/>
        </p:nvCxnSpPr>
        <p:spPr>
          <a:xfrm>
            <a:off x="6028107" y="2792010"/>
            <a:ext cx="0" cy="2459216"/>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32" name="Slide Number Placeholder 1">
            <a:extLst>
              <a:ext uri="{FF2B5EF4-FFF2-40B4-BE49-F238E27FC236}">
                <a16:creationId xmlns:a16="http://schemas.microsoft.com/office/drawing/2014/main" id="{CDB3B96E-8B6F-7B58-59CF-3F9575BF8CFF}"/>
              </a:ext>
            </a:extLst>
          </p:cNvPr>
          <p:cNvSpPr>
            <a:spLocks noGrp="1"/>
          </p:cNvSpPr>
          <p:nvPr>
            <p:ph type="sldNum" sz="quarter" idx="4"/>
          </p:nvPr>
        </p:nvSpPr>
        <p:spPr>
          <a:xfrm>
            <a:off x="11641542" y="6339393"/>
            <a:ext cx="57708" cy="123111"/>
          </a:xfrm>
        </p:spPr>
        <p:txBody>
          <a:bodyPr/>
          <a:lstStyle/>
          <a:p>
            <a:fld id="{7505E45A-03BB-464B-8278-1A9522AE72B1}" type="slidenum">
              <a:rPr lang="en-US" smtClean="0">
                <a:solidFill>
                  <a:schemeClr val="tx2"/>
                </a:solidFill>
              </a:rPr>
              <a:pPr/>
              <a:t>5</a:t>
            </a:fld>
            <a:endParaRPr lang="en-US" dirty="0">
              <a:solidFill>
                <a:schemeClr val="tx2"/>
              </a:solidFill>
            </a:endParaRPr>
          </a:p>
        </p:txBody>
      </p:sp>
      <p:sp>
        <p:nvSpPr>
          <p:cNvPr id="5" name="Rectangle 4">
            <a:hlinkClick r:id="rId4"/>
            <a:extLst>
              <a:ext uri="{FF2B5EF4-FFF2-40B4-BE49-F238E27FC236}">
                <a16:creationId xmlns:a16="http://schemas.microsoft.com/office/drawing/2014/main" id="{05A6467B-29C0-DB17-13A6-B8AF6763D44F}"/>
              </a:ext>
            </a:extLst>
          </p:cNvPr>
          <p:cNvSpPr/>
          <p:nvPr/>
        </p:nvSpPr>
        <p:spPr>
          <a:xfrm>
            <a:off x="985704" y="1670516"/>
            <a:ext cx="2250141" cy="268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944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7505E45A-03BB-464B-8278-1A9522AE72B1}" type="slidenum">
              <a:rPr lang="en-GB" smtClean="0"/>
              <a:pPr/>
              <a:t>6</a:t>
            </a:fld>
            <a:endParaRPr lang="en-GB" dirty="0"/>
          </a:p>
        </p:txBody>
      </p:sp>
      <p:sp>
        <p:nvSpPr>
          <p:cNvPr id="2" name="Rectangle 1">
            <a:extLst>
              <a:ext uri="{FF2B5EF4-FFF2-40B4-BE49-F238E27FC236}">
                <a16:creationId xmlns:a16="http://schemas.microsoft.com/office/drawing/2014/main" id="{B731DA84-CA29-4534-E926-FC88FA498BDF}"/>
              </a:ext>
            </a:extLst>
          </p:cNvPr>
          <p:cNvSpPr/>
          <p:nvPr/>
        </p:nvSpPr>
        <p:spPr>
          <a:xfrm>
            <a:off x="0" y="0"/>
            <a:ext cx="12197250" cy="6858002"/>
          </a:xfrm>
          <a:prstGeom prst="rect">
            <a:avLst/>
          </a:prstGeom>
          <a:solidFill>
            <a:srgbClr val="9CC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chibsted Grotesk" pitchFamily="2" charset="77"/>
            </a:endParaRPr>
          </a:p>
        </p:txBody>
      </p:sp>
      <p:pic>
        <p:nvPicPr>
          <p:cNvPr id="3" name="Graphic 2">
            <a:extLst>
              <a:ext uri="{FF2B5EF4-FFF2-40B4-BE49-F238E27FC236}">
                <a16:creationId xmlns:a16="http://schemas.microsoft.com/office/drawing/2014/main" id="{1348F8FE-77A0-6DC3-0580-D0674C69B9B5}"/>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37116" t="58313" r="4972" b="-8216"/>
          <a:stretch/>
        </p:blipFill>
        <p:spPr>
          <a:xfrm>
            <a:off x="-499" y="-1"/>
            <a:ext cx="7752683" cy="6090299"/>
          </a:xfrm>
          <a:prstGeom prst="rect">
            <a:avLst/>
          </a:prstGeom>
        </p:spPr>
      </p:pic>
      <p:pic>
        <p:nvPicPr>
          <p:cNvPr id="4" name="Graphic 3">
            <a:extLst>
              <a:ext uri="{FF2B5EF4-FFF2-40B4-BE49-F238E27FC236}">
                <a16:creationId xmlns:a16="http://schemas.microsoft.com/office/drawing/2014/main" id="{21CF61F6-E4DF-FFD6-528A-34950D8685F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350115" y="5702300"/>
            <a:ext cx="2841885" cy="1155700"/>
          </a:xfrm>
          <a:prstGeom prst="rect">
            <a:avLst/>
          </a:prstGeom>
        </p:spPr>
      </p:pic>
      <p:sp>
        <p:nvSpPr>
          <p:cNvPr id="8" name="TextBox 7">
            <a:extLst>
              <a:ext uri="{FF2B5EF4-FFF2-40B4-BE49-F238E27FC236}">
                <a16:creationId xmlns:a16="http://schemas.microsoft.com/office/drawing/2014/main" id="{56C47F59-6652-0C41-1BC1-7D1CE84530D9}"/>
              </a:ext>
            </a:extLst>
          </p:cNvPr>
          <p:cNvSpPr txBox="1"/>
          <p:nvPr/>
        </p:nvSpPr>
        <p:spPr>
          <a:xfrm>
            <a:off x="360207" y="5397549"/>
            <a:ext cx="8814390" cy="1292662"/>
          </a:xfrm>
          <a:prstGeom prst="rect">
            <a:avLst/>
          </a:prstGeom>
          <a:noFill/>
        </p:spPr>
        <p:txBody>
          <a:bodyPr wrap="square">
            <a:spAutoFit/>
          </a:bodyPr>
          <a:lstStyle/>
          <a:p>
            <a:pPr>
              <a:spcAft>
                <a:spcPts val="600"/>
              </a:spcAft>
            </a:pPr>
            <a:r>
              <a:rPr lang="en-US" sz="900" dirty="0">
                <a:solidFill>
                  <a:srgbClr val="000000"/>
                </a:solidFill>
                <a:latin typeface="Schibsted Grotesk" pitchFamily="2" charset="77"/>
                <a:cs typeface="Schibsted Grotesk" pitchFamily="2" charset="77"/>
              </a:rPr>
              <a:t>Aviva Smart Health is provided to Aviva Protection UK Limited customers by Teladoc Health. This is not part of your insurance contract and can be changed or withdrawn at any time.</a:t>
            </a:r>
          </a:p>
          <a:p>
            <a:pPr>
              <a:spcAft>
                <a:spcPts val="600"/>
              </a:spcAft>
            </a:pPr>
            <a:r>
              <a:rPr lang="en-US" sz="900" dirty="0">
                <a:solidFill>
                  <a:srgbClr val="000000"/>
                </a:solidFill>
                <a:latin typeface="Schibsted Grotesk" pitchFamily="2" charset="77"/>
                <a:cs typeface="Schibsted Grotesk" pitchFamily="2" charset="77"/>
              </a:rPr>
              <a:t>Aviva Protection UK Limited. Telephone 0345 600 6820. Registered in England and Wales. Number 6367921. Registered address: Aviva, Wellington Row, York, England, YO90 1WR. Aviva Protection UK Limited is </a:t>
            </a:r>
            <a:r>
              <a:rPr lang="en-US" sz="900" dirty="0" err="1">
                <a:solidFill>
                  <a:srgbClr val="000000"/>
                </a:solidFill>
                <a:latin typeface="Schibsted Grotesk" pitchFamily="2" charset="77"/>
                <a:cs typeface="Schibsted Grotesk" pitchFamily="2" charset="77"/>
              </a:rPr>
              <a:t>authorised</a:t>
            </a:r>
            <a:r>
              <a:rPr lang="en-US" sz="900" dirty="0">
                <a:solidFill>
                  <a:srgbClr val="000000"/>
                </a:solidFill>
                <a:latin typeface="Schibsted Grotesk" pitchFamily="2" charset="77"/>
                <a:cs typeface="Schibsted Grotesk" pitchFamily="2" charset="77"/>
              </a:rPr>
              <a:t> by the Prudential Regulation Authority and regulated by the Financial Conduct Authority and the Prudential Regulation Authority. The registration number is 473752.</a:t>
            </a:r>
          </a:p>
          <a:p>
            <a:pPr>
              <a:spcAft>
                <a:spcPts val="600"/>
              </a:spcAft>
            </a:pPr>
            <a:r>
              <a:rPr lang="en-US" sz="900" b="1" dirty="0" err="1">
                <a:solidFill>
                  <a:srgbClr val="191B63"/>
                </a:solidFill>
                <a:latin typeface="Schibsted Grotesk" pitchFamily="2" charset="77"/>
                <a:cs typeface="Schibsted Grotesk" pitchFamily="2" charset="77"/>
              </a:rPr>
              <a:t>protection.aviva.com</a:t>
            </a:r>
            <a:endParaRPr lang="en-US" sz="900" b="1" dirty="0">
              <a:solidFill>
                <a:srgbClr val="191B63"/>
              </a:solidFill>
              <a:latin typeface="Schibsted Grotesk" pitchFamily="2" charset="77"/>
              <a:cs typeface="Schibsted Grotesk" pitchFamily="2" charset="77"/>
            </a:endParaRPr>
          </a:p>
          <a:p>
            <a:r>
              <a:rPr lang="en-GB" sz="900" dirty="0">
                <a:solidFill>
                  <a:srgbClr val="000000"/>
                </a:solidFill>
                <a:effectLst/>
                <a:latin typeface="Helvetica" pitchFamily="2" charset="0"/>
              </a:rPr>
              <a:t>EDCO 3963-0225</a:t>
            </a:r>
          </a:p>
        </p:txBody>
      </p:sp>
      <p:sp>
        <p:nvSpPr>
          <p:cNvPr id="9" name="Rectangle 8">
            <a:hlinkClick r:id="rId7"/>
            <a:extLst>
              <a:ext uri="{FF2B5EF4-FFF2-40B4-BE49-F238E27FC236}">
                <a16:creationId xmlns:a16="http://schemas.microsoft.com/office/drawing/2014/main" id="{983C1121-210F-5A94-6B4C-8323214A16B5}"/>
              </a:ext>
            </a:extLst>
          </p:cNvPr>
          <p:cNvSpPr/>
          <p:nvPr/>
        </p:nvSpPr>
        <p:spPr>
          <a:xfrm>
            <a:off x="457200" y="6112317"/>
            <a:ext cx="1701479" cy="24218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229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144"/>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AIG Master Simple">
  <a:themeElements>
    <a:clrScheme name="AIG Life Colours">
      <a:dk1>
        <a:srgbClr val="001871"/>
      </a:dk1>
      <a:lt1>
        <a:srgbClr val="FFFFFF"/>
      </a:lt1>
      <a:dk2>
        <a:srgbClr val="001871"/>
      </a:dk2>
      <a:lt2>
        <a:srgbClr val="E0F3FB"/>
      </a:lt2>
      <a:accent1>
        <a:srgbClr val="001871"/>
      </a:accent1>
      <a:accent2>
        <a:srgbClr val="00A4F2"/>
      </a:accent2>
      <a:accent3>
        <a:srgbClr val="00BFB3"/>
      </a:accent3>
      <a:accent4>
        <a:srgbClr val="FFBF3F"/>
      </a:accent4>
      <a:accent5>
        <a:srgbClr val="00BF6F"/>
      </a:accent5>
      <a:accent6>
        <a:srgbClr val="904FD8"/>
      </a:accent6>
      <a:hlink>
        <a:srgbClr val="FFBF3F"/>
      </a:hlink>
      <a:folHlink>
        <a:srgbClr val="FF82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mart Health_SLTDraftAE.potx" id="{321DD3B5-1AFF-4CC6-9815-9645ACCB75D8}" vid="{D71514A8-1A1D-4AEB-A755-8FF6E7767F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BF7EBEF854EB0478D17B174AE078D23" ma:contentTypeVersion="11" ma:contentTypeDescription="Create a new document." ma:contentTypeScope="" ma:versionID="fbb149226032980fc481e5a3ebed75e9">
  <xsd:schema xmlns:xsd="http://www.w3.org/2001/XMLSchema" xmlns:xs="http://www.w3.org/2001/XMLSchema" xmlns:p="http://schemas.microsoft.com/office/2006/metadata/properties" xmlns:ns2="dc44cee0-0fc3-4ca5-8ce6-5c5c7c13d1a6" xmlns:ns3="6384c1f8-5c18-41ad-99a2-9455fa70ec99" targetNamespace="http://schemas.microsoft.com/office/2006/metadata/properties" ma:root="true" ma:fieldsID="c9cb915610c5ce34d788a0df8eb68500" ns2:_="" ns3:_="">
    <xsd:import namespace="dc44cee0-0fc3-4ca5-8ce6-5c5c7c13d1a6"/>
    <xsd:import namespace="6384c1f8-5c18-41ad-99a2-9455fa70ec9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44cee0-0fc3-4ca5-8ce6-5c5c7c13d1a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84c1f8-5c18-41ad-99a2-9455fa70ec9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04B77A-5F48-43DC-AAA2-28DE02AD0501}">
  <ds:schemaRefs>
    <ds:schemaRef ds:uri="http://purl.org/dc/elements/1.1/"/>
    <ds:schemaRef ds:uri="http://schemas.microsoft.com/office/2006/metadata/properties"/>
    <ds:schemaRef ds:uri="http://schemas.microsoft.com/office/2006/documentManagement/types"/>
    <ds:schemaRef ds:uri="dc44cee0-0fc3-4ca5-8ce6-5c5c7c13d1a6"/>
    <ds:schemaRef ds:uri="http://purl.org/dc/terms/"/>
    <ds:schemaRef ds:uri="6384c1f8-5c18-41ad-99a2-9455fa70ec99"/>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93B88CE-5C04-4BA0-B951-7FC58152E5E5}">
  <ds:schemaRefs>
    <ds:schemaRef ds:uri="6384c1f8-5c18-41ad-99a2-9455fa70ec99"/>
    <ds:schemaRef ds:uri="dc44cee0-0fc3-4ca5-8ce6-5c5c7c13d1a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13FE35A-BD6B-4141-AC4B-E2B4F3719C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AIG Life Powerpoint Template 2020</Template>
  <TotalTime>2272</TotalTime>
  <Words>1531</Words>
  <Application>Microsoft Office PowerPoint</Application>
  <PresentationFormat>Widescreen</PresentationFormat>
  <Paragraphs>83</Paragraphs>
  <Slides>6</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vt:i4>
      </vt:variant>
    </vt:vector>
  </HeadingPairs>
  <TitlesOfParts>
    <vt:vector size="18" baseType="lpstr">
      <vt:lpstr>ＭＳ Ｐゴシック</vt:lpstr>
      <vt:lpstr>Arial</vt:lpstr>
      <vt:lpstr>Aviva Curve</vt:lpstr>
      <vt:lpstr>Calibri</vt:lpstr>
      <vt:lpstr>Courier New</vt:lpstr>
      <vt:lpstr>FuturaPT-Heavy</vt:lpstr>
      <vt:lpstr>Helvetica</vt:lpstr>
      <vt:lpstr>Schibsted Grotesk</vt:lpstr>
      <vt:lpstr>Schibsted Grotesk Bold</vt:lpstr>
      <vt:lpstr>Symbol</vt:lpstr>
      <vt:lpstr>Wingdings</vt:lpstr>
      <vt:lpstr>2_AIG Master Simple</vt:lpstr>
      <vt:lpstr>PowerPoint Presentation</vt:lpstr>
      <vt:lpstr>Let’s talk about health and wellbeing</vt:lpstr>
      <vt:lpstr>We’ve got  your back with Aviva Smart Health</vt:lpstr>
      <vt:lpstr>PowerPoint Presentation</vt:lpstr>
      <vt:lpstr>PowerPoint Presentation</vt:lpstr>
      <vt:lpstr>PowerPoint Presentation</vt:lpstr>
    </vt:vector>
  </TitlesOfParts>
  <Company>AIG Life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Smart Health</dc:title>
  <dc:creator>Shona Smith</dc:creator>
  <cp:lastModifiedBy>Evangelou, Marcus</cp:lastModifiedBy>
  <cp:revision>70</cp:revision>
  <cp:lastPrinted>2014-10-24T19:19:28Z</cp:lastPrinted>
  <dcterms:created xsi:type="dcterms:W3CDTF">2022-09-29T10:03:59Z</dcterms:created>
  <dcterms:modified xsi:type="dcterms:W3CDTF">2025-02-12T20:23:36Z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F4687011-DBFC-4165-B85C-CDB8D45249ED</vt:lpwstr>
  </property>
  <property fmtid="{D5CDD505-2E9C-101B-9397-08002B2CF9AE}" pid="3" name="ArticulatePath">
    <vt:lpwstr>AIG27973_Content Drafts_C</vt:lpwstr>
  </property>
  <property fmtid="{D5CDD505-2E9C-101B-9397-08002B2CF9AE}" pid="4" name="ContentTypeId">
    <vt:lpwstr>0x0101004BF7EBEF854EB0478D17B174AE078D23</vt:lpwstr>
  </property>
  <property fmtid="{D5CDD505-2E9C-101B-9397-08002B2CF9AE}" pid="5" name="_dlc_DocIdItemGuid">
    <vt:lpwstr>30c90ccf-3390-43eb-82ff-ad05abc0d965</vt:lpwstr>
  </property>
  <property fmtid="{D5CDD505-2E9C-101B-9397-08002B2CF9AE}" pid="6" name="MSIP_Label_83ee261e-af63-430a-bb5c-92ba4cf0f2ac_Enabled">
    <vt:lpwstr>true</vt:lpwstr>
  </property>
  <property fmtid="{D5CDD505-2E9C-101B-9397-08002B2CF9AE}" pid="7" name="MSIP_Label_83ee261e-af63-430a-bb5c-92ba4cf0f2ac_SetDate">
    <vt:lpwstr>2025-01-03T09:24:09Z</vt:lpwstr>
  </property>
  <property fmtid="{D5CDD505-2E9C-101B-9397-08002B2CF9AE}" pid="8" name="MSIP_Label_83ee261e-af63-430a-bb5c-92ba4cf0f2ac_Method">
    <vt:lpwstr>Standard</vt:lpwstr>
  </property>
  <property fmtid="{D5CDD505-2E9C-101B-9397-08002B2CF9AE}" pid="9" name="MSIP_Label_83ee261e-af63-430a-bb5c-92ba4cf0f2ac_Name">
    <vt:lpwstr>Paragon Internal - Paragon Staff Only</vt:lpwstr>
  </property>
  <property fmtid="{D5CDD505-2E9C-101B-9397-08002B2CF9AE}" pid="10" name="MSIP_Label_83ee261e-af63-430a-bb5c-92ba4cf0f2ac_SiteId">
    <vt:lpwstr>c974eb11-756a-4fcd-ada2-0826b75a5c1c</vt:lpwstr>
  </property>
  <property fmtid="{D5CDD505-2E9C-101B-9397-08002B2CF9AE}" pid="11" name="MSIP_Label_83ee261e-af63-430a-bb5c-92ba4cf0f2ac_ActionId">
    <vt:lpwstr>a8e46f83-64c9-4669-8cd3-503db197ac03</vt:lpwstr>
  </property>
  <property fmtid="{D5CDD505-2E9C-101B-9397-08002B2CF9AE}" pid="12" name="MSIP_Label_83ee261e-af63-430a-bb5c-92ba4cf0f2ac_ContentBits">
    <vt:lpwstr>0</vt:lpwstr>
  </property>
</Properties>
</file>